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48"/>
  </p:notesMasterIdLst>
  <p:sldIdLst>
    <p:sldId id="267" r:id="rId2"/>
    <p:sldId id="256" r:id="rId3"/>
    <p:sldId id="268" r:id="rId4"/>
    <p:sldId id="269" r:id="rId5"/>
    <p:sldId id="270" r:id="rId6"/>
    <p:sldId id="357" r:id="rId7"/>
    <p:sldId id="280" r:id="rId8"/>
    <p:sldId id="303" r:id="rId9"/>
    <p:sldId id="275" r:id="rId10"/>
    <p:sldId id="329" r:id="rId11"/>
    <p:sldId id="345" r:id="rId12"/>
    <p:sldId id="312" r:id="rId13"/>
    <p:sldId id="346" r:id="rId14"/>
    <p:sldId id="313" r:id="rId15"/>
    <p:sldId id="322" r:id="rId16"/>
    <p:sldId id="314" r:id="rId17"/>
    <p:sldId id="358" r:id="rId18"/>
    <p:sldId id="325" r:id="rId19"/>
    <p:sldId id="326" r:id="rId20"/>
    <p:sldId id="319" r:id="rId21"/>
    <p:sldId id="324" r:id="rId22"/>
    <p:sldId id="331" r:id="rId23"/>
    <p:sldId id="332" r:id="rId24"/>
    <p:sldId id="342" r:id="rId25"/>
    <p:sldId id="316" r:id="rId26"/>
    <p:sldId id="327" r:id="rId27"/>
    <p:sldId id="354" r:id="rId28"/>
    <p:sldId id="355" r:id="rId29"/>
    <p:sldId id="356" r:id="rId30"/>
    <p:sldId id="349" r:id="rId31"/>
    <p:sldId id="350" r:id="rId32"/>
    <p:sldId id="352" r:id="rId33"/>
    <p:sldId id="353" r:id="rId34"/>
    <p:sldId id="338" r:id="rId35"/>
    <p:sldId id="328" r:id="rId36"/>
    <p:sldId id="339" r:id="rId37"/>
    <p:sldId id="340" r:id="rId38"/>
    <p:sldId id="341" r:id="rId39"/>
    <p:sldId id="348" r:id="rId40"/>
    <p:sldId id="320" r:id="rId41"/>
    <p:sldId id="292" r:id="rId42"/>
    <p:sldId id="286" r:id="rId43"/>
    <p:sldId id="310" r:id="rId44"/>
    <p:sldId id="307" r:id="rId45"/>
    <p:sldId id="308" r:id="rId46"/>
    <p:sldId id="359" r:id="rId47"/>
  </p:sldIdLst>
  <p:sldSz cx="9144000" cy="6858000" type="screen4x3"/>
  <p:notesSz cx="6858000" cy="9144000"/>
  <p:embeddedFontLst>
    <p:embeddedFont>
      <p:font typeface="나눔고딕" panose="020D0604000000000000" pitchFamily="50" charset="-127"/>
      <p:regular r:id="rId49"/>
      <p:bold r:id="rId50"/>
    </p:embeddedFont>
    <p:embeddedFont>
      <p:font typeface="나눔고딕 ExtraBold" panose="020D0904000000000000" pitchFamily="50" charset="-127"/>
      <p:bold r:id="rId51"/>
    </p:embeddedFont>
    <p:embeddedFont>
      <p:font typeface="나눔손글씨 펜" panose="03040600000000000000" pitchFamily="66" charset="-127"/>
      <p:regular r:id="rId52"/>
    </p:embeddedFont>
    <p:embeddedFont>
      <p:font typeface="맑은 고딕" panose="020B0503020000020004" pitchFamily="50" charset="-127"/>
      <p:regular r:id="rId53"/>
      <p:bold r:id="rId54"/>
    </p:embeddedFont>
  </p:embeddedFontLst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EE6C"/>
    <a:srgbClr val="FBB8A3"/>
    <a:srgbClr val="808080"/>
    <a:srgbClr val="FF9933"/>
    <a:srgbClr val="422C16"/>
    <a:srgbClr val="0C788E"/>
    <a:srgbClr val="3219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505" autoAdjust="0"/>
    <p:restoredTop sz="94652" autoAdjust="0"/>
  </p:normalViewPr>
  <p:slideViewPr>
    <p:cSldViewPr>
      <p:cViewPr varScale="1">
        <p:scale>
          <a:sx n="114" d="100"/>
          <a:sy n="114" d="100"/>
        </p:scale>
        <p:origin x="118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6616D35-E5A0-425E-B68C-3279031922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E7C487-BA1F-411D-B558-86DFD5C9E45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0FF9A8D-A594-461E-BA3D-6C83662F2027}" type="datetimeFigureOut">
              <a:rPr lang="ko-KR" altLang="en-US"/>
              <a:pPr>
                <a:defRPr/>
              </a:pPr>
              <a:t>2019-06-13</a:t>
            </a:fld>
            <a:endParaRPr lang="ko-KR" altLang="en-US"/>
          </a:p>
        </p:txBody>
      </p:sp>
      <p:sp>
        <p:nvSpPr>
          <p:cNvPr id="4" name="슬라이드 이미지 개체 틀 3">
            <a:extLst>
              <a:ext uri="{FF2B5EF4-FFF2-40B4-BE49-F238E27FC236}">
                <a16:creationId xmlns:a16="http://schemas.microsoft.com/office/drawing/2014/main" id="{9FC2B9CB-1D67-4B94-82A6-6C04F3A468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>
            <a:extLst>
              <a:ext uri="{FF2B5EF4-FFF2-40B4-BE49-F238E27FC236}">
                <a16:creationId xmlns:a16="http://schemas.microsoft.com/office/drawing/2014/main" id="{9ED00703-A366-47C0-ADF0-466807A788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/>
              <a:t>마스터 텍스트 스타일을 편집하려면 클릭</a:t>
            </a:r>
          </a:p>
          <a:p>
            <a:pPr lvl="1"/>
            <a:r>
              <a:rPr lang="ko-KR" altLang="en-US" noProof="0"/>
              <a:t>두 번째 수준</a:t>
            </a:r>
          </a:p>
          <a:p>
            <a:pPr lvl="2"/>
            <a:r>
              <a:rPr lang="ko-KR" altLang="en-US" noProof="0"/>
              <a:t>세 번째 수준</a:t>
            </a:r>
          </a:p>
          <a:p>
            <a:pPr lvl="3"/>
            <a:r>
              <a:rPr lang="ko-KR" altLang="en-US" noProof="0"/>
              <a:t>네 번째 수준</a:t>
            </a:r>
          </a:p>
          <a:p>
            <a:pPr lvl="4"/>
            <a:r>
              <a:rPr lang="ko-KR" altLang="en-US" noProof="0"/>
              <a:t>다섯 번째 수준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BB4B10A-D924-40FB-A48D-5FD94048C8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8BBF34E-9A16-4E1B-A73D-4468EDBC25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BFA4D14-8B25-4EDE-9BB2-1E806CBCA6B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幻灯片图像占位符 1">
            <a:extLst>
              <a:ext uri="{FF2B5EF4-FFF2-40B4-BE49-F238E27FC236}">
                <a16:creationId xmlns:a16="http://schemas.microsoft.com/office/drawing/2014/main" id="{73BFB8E3-B99A-4F75-9D54-02382721FF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备注占位符 2">
            <a:extLst>
              <a:ext uri="{FF2B5EF4-FFF2-40B4-BE49-F238E27FC236}">
                <a16:creationId xmlns:a16="http://schemas.microsoft.com/office/drawing/2014/main" id="{616A783B-FAE2-4156-A4BE-733BB77FFF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124" name="灯片编号占位符 3">
            <a:extLst>
              <a:ext uri="{FF2B5EF4-FFF2-40B4-BE49-F238E27FC236}">
                <a16:creationId xmlns:a16="http://schemas.microsoft.com/office/drawing/2014/main" id="{45D15767-BE20-4CFB-B526-EE3887B821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C90C89-3BFE-4B98-A4CF-008211B9029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FA4D14-8B25-4EDE-9BB2-1E806CBCA6BF}" type="slidenum">
              <a:rPr lang="ko-KR" altLang="en-US" smtClean="0"/>
              <a:pPr>
                <a:defRPr/>
              </a:pPr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396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B344BF-705B-4DBB-99C5-A1DDC29D9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07D5EF2-2660-4CAA-8F71-7F3EB336AD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57E536-06ED-4140-A826-3DFA9BA617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453959E-5837-4B02-A85A-5ACF8389CD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61200F-7F5F-4AF0-B33B-3B38A8E0EB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929F0-D043-41A2-BB65-5437BB458EAD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  <p:extLst>
      <p:ext uri="{BB962C8B-B14F-4D97-AF65-F5344CB8AC3E}">
        <p14:creationId xmlns:p14="http://schemas.microsoft.com/office/powerpoint/2010/main" val="1158787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E2CB72-E09F-4B31-97A3-DDDBCD1CB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36872B5-F86D-48E1-94E0-CA3131D47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52F95E-D132-4A05-94B6-61764FB82A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69AD56-4DA9-4C52-9482-52F0769960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8743515-543A-4B96-B122-BA5981DE6C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6AB0B-450D-477E-9302-608B77EB6925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  <p:extLst>
      <p:ext uri="{BB962C8B-B14F-4D97-AF65-F5344CB8AC3E}">
        <p14:creationId xmlns:p14="http://schemas.microsoft.com/office/powerpoint/2010/main" val="2866999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71B04C-4D18-447B-820C-21D2284A2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5D32A28-0728-43A9-B1D9-5410C93DA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21241C3-6CC3-42B5-ACE9-16504F98F1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0F902B-6E4F-4335-BD95-8E17000AD2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B53D23-CD33-484F-9792-A9D6875253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8FC9F-B355-4DF1-BC15-6B6938695466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  <p:extLst>
      <p:ext uri="{BB962C8B-B14F-4D97-AF65-F5344CB8AC3E}">
        <p14:creationId xmlns:p14="http://schemas.microsoft.com/office/powerpoint/2010/main" val="1191662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32F3A8-E78D-4D93-9783-21799E24F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2B1079A-3A41-407A-9DDC-7BFF52065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675EB54-5B0D-412A-BB18-75F25C37C2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F1DC70-2874-47BD-8207-229869F27F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458895-D7FB-4C12-8E99-1200C393CF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1E3700-B625-490C-9977-91A23A2183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34E1B-F75A-4F5C-A6FC-B1E9FC9398E1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  <p:extLst>
      <p:ext uri="{BB962C8B-B14F-4D97-AF65-F5344CB8AC3E}">
        <p14:creationId xmlns:p14="http://schemas.microsoft.com/office/powerpoint/2010/main" val="131280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7C83DB-6AB8-43C4-8D48-810385732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D08562E-20BF-4EC1-BEE9-255EA9525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6B7917B-0C0B-4459-9107-5DB5C4BD2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1066BBF-0B82-4FDF-BF58-D61A7F39F3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A3E3481-7A96-4739-A2E4-6AFAAFB922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31BA2C2-B607-4ECD-AE81-EF7AD52FDD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5D11341-DA36-4A15-8B45-215B3D4C88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E38C239-941C-4E9E-9C64-E66ADA226B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134C0-63CC-4404-AA61-CC5468652FBC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  <p:extLst>
      <p:ext uri="{BB962C8B-B14F-4D97-AF65-F5344CB8AC3E}">
        <p14:creationId xmlns:p14="http://schemas.microsoft.com/office/powerpoint/2010/main" val="2100102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25CE04-A4F4-44EE-BBA9-85A6BD45A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988982A-34AF-4AA6-9D4B-42CA2A406A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C9AD3EE-BC7B-4DF7-9877-87826346E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C91E16D-A088-4395-9F2A-D724304CBA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574FB-CC21-4EE6-B7F0-0044A84E3D92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  <p:extLst>
      <p:ext uri="{BB962C8B-B14F-4D97-AF65-F5344CB8AC3E}">
        <p14:creationId xmlns:p14="http://schemas.microsoft.com/office/powerpoint/2010/main" val="3338750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D6D2E7F-7F61-45A4-BCDA-C954DB59EF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F919A5D-FCD5-49C8-83EA-AAF5FC1D8F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6704294-2A1C-4B96-A755-EF452DD1AE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B0DA5-2723-4540-8DF5-E1A23FDFF5E6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  <p:extLst>
      <p:ext uri="{BB962C8B-B14F-4D97-AF65-F5344CB8AC3E}">
        <p14:creationId xmlns:p14="http://schemas.microsoft.com/office/powerpoint/2010/main" val="882744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E62FF6-6E19-4858-8AB5-DFC59F479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BCCCFDE-4C13-4D6F-95F1-6E158A69B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9A2E50A-A69F-49F1-9CA1-CA3A8C2B8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EEAB90-C809-48B6-A4D1-DE8D064CA7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535382-03DF-43AB-856C-4C47B26C47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76BBD-BD07-41BF-84B2-CB020A2205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EAEA7-7A0B-4398-84EB-B6577FE80C8D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  <p:extLst>
      <p:ext uri="{BB962C8B-B14F-4D97-AF65-F5344CB8AC3E}">
        <p14:creationId xmlns:p14="http://schemas.microsoft.com/office/powerpoint/2010/main" val="2289388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A1729F-81FC-45F1-9896-1658D7C60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D69B1E9-15BC-47ED-AB6D-4C3FF2621B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C4B692E-249F-401C-81A7-A9EB403870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F902A2-3644-4489-8E25-53DC071DEC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2B79DF-93C0-4C7C-8C41-E93281BC94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AB9AEA-119C-4968-87F8-44331449D4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43731-1E50-4F18-A367-BDFFB2C4F90A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  <p:extLst>
      <p:ext uri="{BB962C8B-B14F-4D97-AF65-F5344CB8AC3E}">
        <p14:creationId xmlns:p14="http://schemas.microsoft.com/office/powerpoint/2010/main" val="1733622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6066FE-B46A-41FE-9F49-1D3018A05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54C219A-FA99-4FB5-8E3A-F9E2EFE3C6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46DB256-184D-4C2F-AC16-979113D078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019951-33AF-43E4-A8D1-0DBA421197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EE728D-8990-48D7-9883-197CCA2830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1ECEA-5735-4778-A460-C9DE5C37FDE1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  <p:extLst>
      <p:ext uri="{BB962C8B-B14F-4D97-AF65-F5344CB8AC3E}">
        <p14:creationId xmlns:p14="http://schemas.microsoft.com/office/powerpoint/2010/main" val="4019580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102B869-9FDB-4546-B743-B2F4AF0D3C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283480B-A8F7-4387-A64D-88F08D48AD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CD21E4-8F95-49FA-B43D-8ADEF4F589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8135AF-5F82-464C-A6BA-67C516CEA9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476CCD-351D-4999-90B9-50F6B3014C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F3BB8-9026-4D6A-9543-33EBF6E09C2D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  <p:extLst>
      <p:ext uri="{BB962C8B-B14F-4D97-AF65-F5344CB8AC3E}">
        <p14:creationId xmlns:p14="http://schemas.microsoft.com/office/powerpoint/2010/main" val="3821537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2417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2701860-DAF7-4CDE-BEE3-07CDCDC5C4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ko-KR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2845A3E-6A54-46F8-83D0-77F79B6BD2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ko-KR"/>
              <a:t>Haga clic para modificar el estilo de texto del patrón</a:t>
            </a:r>
          </a:p>
          <a:p>
            <a:pPr lvl="1"/>
            <a:r>
              <a:rPr lang="es-ES" altLang="ko-KR"/>
              <a:t>Segundo nivel</a:t>
            </a:r>
          </a:p>
          <a:p>
            <a:pPr lvl="2"/>
            <a:r>
              <a:rPr lang="es-ES" altLang="ko-KR"/>
              <a:t>Tercer nivel</a:t>
            </a:r>
          </a:p>
          <a:p>
            <a:pPr lvl="3"/>
            <a:r>
              <a:rPr lang="es-ES" altLang="ko-KR"/>
              <a:t>Cuarto nivel</a:t>
            </a:r>
          </a:p>
          <a:p>
            <a:pPr lvl="4"/>
            <a:r>
              <a:rPr lang="es-ES" altLang="ko-KR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C413A0D-031D-445A-8C59-40B07B94489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C5B8959-F223-4FB8-8E45-67283C75E20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AA569E1-17F3-4BAC-A25B-F8F714F55C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9B909ADD-12B1-4ECB-ABC1-1E1EAB09489C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S7O7Z6hDOk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8S7O7Z6hDOk?feature=oembed" TargetMode="Externa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youtube.com/watch?v=8S7O7Z6hDO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8lh7Y7b5Ew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8lh7Y7b5Ew?feature=oembed" TargetMode="Externa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3.png"/><Relationship Id="rId4" Type="http://schemas.openxmlformats.org/officeDocument/2006/relationships/hyperlink" Target="https://www.playsw.or.kr/repo/cs_unplugged/353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laysw.or.kr/repo/cs_unplugged/353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playsw.or.kr/repo/cs_unplugged/353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www.playsw.or.kr/repo/cs_unplugged/35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vyDnXa_t3k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vyDnXa_t3k?feature=oembed" TargetMode="External"/><Relationship Id="rId4" Type="http://schemas.openxmlformats.org/officeDocument/2006/relationships/image" Target="../media/image37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CkHjPMVRXk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OPb-OaycBk?feature=oembed" TargetMode="Externa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A77EFC3D-B8C5-4C26-9903-5E9D45B72D01}"/>
              </a:ext>
            </a:extLst>
          </p:cNvPr>
          <p:cNvSpPr txBox="1"/>
          <p:nvPr/>
        </p:nvSpPr>
        <p:spPr>
          <a:xfrm>
            <a:off x="490538" y="2443163"/>
            <a:ext cx="8172450" cy="19128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lnSpc>
                <a:spcPct val="125000"/>
              </a:lnSpc>
              <a:defRPr/>
            </a:pPr>
            <a:r>
              <a:rPr kumimoji="1" lang="en-US" altLang="ko-KR" sz="104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PC </a:t>
            </a:r>
            <a:r>
              <a:rPr kumimoji="1" lang="ko-KR" altLang="en-US" sz="104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끄기</a:t>
            </a:r>
            <a:endParaRPr kumimoji="1" lang="zh-CN" altLang="en-US" sz="10400" b="1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A5BB6C1-D20C-4680-B467-DFB71CF39272}"/>
              </a:ext>
            </a:extLst>
          </p:cNvPr>
          <p:cNvSpPr/>
          <p:nvPr/>
        </p:nvSpPr>
        <p:spPr>
          <a:xfrm>
            <a:off x="490538" y="868363"/>
            <a:ext cx="8172450" cy="8493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7175" indent="-257175" algn="ctr" eaLnBrk="1" hangingPunct="1">
              <a:lnSpc>
                <a:spcPct val="110000"/>
              </a:lnSpc>
              <a:defRPr/>
            </a:pPr>
            <a:r>
              <a:rPr lang="ko-KR" altLang="en-US" sz="4800" kern="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컴퓨터실 오면 할 일</a:t>
            </a:r>
            <a:endParaRPr lang="en-US" altLang="zh-CN" sz="4800" kern="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10">
            <a:extLst>
              <a:ext uri="{FF2B5EF4-FFF2-40B4-BE49-F238E27FC236}">
                <a16:creationId xmlns:a16="http://schemas.microsoft.com/office/drawing/2014/main" id="{93ADF027-EE85-426C-BC54-523FE214146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68538" y="3068638"/>
            <a:ext cx="4895850" cy="544512"/>
          </a:xfrm>
          <a:noFill/>
        </p:spPr>
        <p:txBody>
          <a:bodyPr anchor="ctr"/>
          <a:lstStyle/>
          <a:p>
            <a:pPr eaLnBrk="1" hangingPunct="1"/>
            <a:r>
              <a:rPr lang="ko-KR" altLang="en-US" sz="36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알고리즘의 이해 및 표현</a:t>
            </a:r>
            <a:endParaRPr lang="es-ES" altLang="ko-KR" sz="3600" b="1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矩形 21">
            <a:extLst>
              <a:ext uri="{FF2B5EF4-FFF2-40B4-BE49-F238E27FC236}">
                <a16:creationId xmlns:a16="http://schemas.microsoft.com/office/drawing/2014/main" id="{2E42E10C-D342-4B37-9072-75951C2CE4C2}"/>
              </a:ext>
            </a:extLst>
          </p:cNvPr>
          <p:cNvSpPr/>
          <p:nvPr/>
        </p:nvSpPr>
        <p:spPr>
          <a:xfrm>
            <a:off x="755650" y="1773238"/>
            <a:ext cx="3804247" cy="8771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eaLnBrk="1" hangingPunct="1">
              <a:lnSpc>
                <a:spcPct val="110000"/>
              </a:lnSpc>
              <a:defRPr/>
            </a:pPr>
            <a:r>
              <a:rPr lang="ko-KR" altLang="en-US" sz="2400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정보과목 </a:t>
            </a:r>
            <a:r>
              <a:rPr lang="ko-KR" altLang="en-US" sz="2400" kern="0" dirty="0">
                <a:solidFill>
                  <a:schemeClr val="bg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중학교 </a:t>
            </a:r>
            <a:r>
              <a:rPr lang="en-US" altLang="ko-KR" sz="2400" kern="0" dirty="0">
                <a:solidFill>
                  <a:schemeClr val="bg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2400" kern="0" dirty="0">
                <a:solidFill>
                  <a:schemeClr val="bg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학년 중상</a:t>
            </a:r>
            <a:endParaRPr lang="en-US" altLang="ko-KR" sz="2400" kern="0" dirty="0">
              <a:solidFill>
                <a:schemeClr val="bg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 eaLnBrk="1" hangingPunct="1">
              <a:lnSpc>
                <a:spcPct val="110000"/>
              </a:lnSpc>
              <a:defRPr/>
            </a:pPr>
            <a:r>
              <a:rPr lang="en-US" altLang="ko-KR" sz="2400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Ⅲ </a:t>
            </a:r>
            <a:r>
              <a:rPr lang="ko-KR" altLang="en-US" sz="2400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문제해결과 프로그래밍</a:t>
            </a:r>
            <a:endParaRPr lang="en-US" altLang="zh-CN" sz="2400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矩形 21">
            <a:extLst>
              <a:ext uri="{FF2B5EF4-FFF2-40B4-BE49-F238E27FC236}">
                <a16:creationId xmlns:a16="http://schemas.microsoft.com/office/drawing/2014/main" id="{B8A46BC8-88C8-4E41-A7E5-7D8C9A86A826}"/>
              </a:ext>
            </a:extLst>
          </p:cNvPr>
          <p:cNvSpPr/>
          <p:nvPr/>
        </p:nvSpPr>
        <p:spPr>
          <a:xfrm>
            <a:off x="5549111" y="4508500"/>
            <a:ext cx="2839239" cy="985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eaLnBrk="1" hangingPunct="1">
              <a:lnSpc>
                <a:spcPct val="110000"/>
              </a:lnSpc>
              <a:defRPr/>
            </a:pPr>
            <a:r>
              <a:rPr lang="ko-KR" altLang="en-US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아주대학교 </a:t>
            </a:r>
            <a:r>
              <a:rPr lang="en-US" altLang="ko-KR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SW </a:t>
            </a:r>
            <a:r>
              <a:rPr lang="ko-KR" altLang="en-US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교육대학원</a:t>
            </a:r>
            <a:endParaRPr lang="en-US" altLang="ko-KR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 algn="r" eaLnBrk="1" hangingPunct="1">
              <a:lnSpc>
                <a:spcPct val="110000"/>
              </a:lnSpc>
              <a:defRPr/>
            </a:pPr>
            <a:r>
              <a:rPr lang="en-US" altLang="ko-KR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201864175</a:t>
            </a:r>
          </a:p>
          <a:p>
            <a:pPr marL="342900" indent="-342900" algn="r" eaLnBrk="1" hangingPunct="1">
              <a:lnSpc>
                <a:spcPct val="110000"/>
              </a:lnSpc>
              <a:defRPr/>
            </a:pPr>
            <a:r>
              <a:rPr lang="ko-KR" altLang="en-US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김지우</a:t>
            </a:r>
            <a:endParaRPr lang="en-US" altLang="zh-CN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3FB043C-689A-44F9-80BD-7E09EC3E7E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647700"/>
            <a:ext cx="8229600" cy="981075"/>
          </a:xfrm>
        </p:spPr>
        <p:txBody>
          <a:bodyPr/>
          <a:lstStyle/>
          <a:p>
            <a:pPr eaLnBrk="1" hangingPunct="1"/>
            <a:r>
              <a:rPr lang="ko-KR" altLang="en-US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수업 전 당부의 말씀</a:t>
            </a:r>
            <a:r>
              <a:rPr lang="en-US" altLang="ko-KR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(1/2)</a:t>
            </a:r>
            <a:endParaRPr lang="ko-KR" altLang="ko-KR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7171" name="그림 5">
            <a:extLst>
              <a:ext uri="{FF2B5EF4-FFF2-40B4-BE49-F238E27FC236}">
                <a16:creationId xmlns:a16="http://schemas.microsoft.com/office/drawing/2014/main" id="{A7A4E3F9-5F0A-4CF1-BB48-C7F1FAFCF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4"/>
          <a:stretch>
            <a:fillRect/>
          </a:stretch>
        </p:blipFill>
        <p:spPr bwMode="auto">
          <a:xfrm>
            <a:off x="833438" y="4594225"/>
            <a:ext cx="7804150" cy="20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矩形 15">
            <a:extLst>
              <a:ext uri="{FF2B5EF4-FFF2-40B4-BE49-F238E27FC236}">
                <a16:creationId xmlns:a16="http://schemas.microsoft.com/office/drawing/2014/main" id="{67DB11F9-D573-4145-90A9-D0CD2C4B4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6175" y="2838450"/>
            <a:ext cx="5468938" cy="321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ko-KR" altLang="en-US" sz="40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제일 </a:t>
            </a:r>
            <a:r>
              <a:rPr lang="ko-KR" altLang="en-US" sz="4000" b="1" dirty="0" err="1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예의바르고</a:t>
            </a:r>
            <a:endParaRPr lang="en-US" altLang="ko-KR" sz="4000" b="1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ko-KR" altLang="en-US" sz="40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수업시간에 집중을 잘하는 친구들</a:t>
            </a:r>
            <a:endParaRPr lang="en-US" altLang="ko-KR" sz="4000" b="1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endParaRPr lang="en-US" altLang="ko-KR" sz="4000" b="1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174" name="TextBox 1">
            <a:extLst>
              <a:ext uri="{FF2B5EF4-FFF2-40B4-BE49-F238E27FC236}">
                <a16:creationId xmlns:a16="http://schemas.microsoft.com/office/drawing/2014/main" id="{2585FD92-1363-48BE-A2BE-9E485DA22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2263775"/>
            <a:ext cx="40030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아주중학교</a:t>
            </a:r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학년 </a:t>
            </a:r>
            <a:r>
              <a:rPr lang="en-US" altLang="ko-KR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반</a:t>
            </a:r>
          </a:p>
        </p:txBody>
      </p:sp>
      <p:sp>
        <p:nvSpPr>
          <p:cNvPr id="7175" name="슬라이드 번호 개체 틀 2">
            <a:extLst>
              <a:ext uri="{FF2B5EF4-FFF2-40B4-BE49-F238E27FC236}">
                <a16:creationId xmlns:a16="http://schemas.microsoft.com/office/drawing/2014/main" id="{F2EFF249-34B3-4FEA-A8AE-80556D840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E850BB-33D1-4EEC-B334-33BD8D173CC8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s-ES" altLang="ko-KR"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212023E-3893-42F1-9E1F-28D4275CC2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647700"/>
            <a:ext cx="8229600" cy="981075"/>
          </a:xfrm>
        </p:spPr>
        <p:txBody>
          <a:bodyPr/>
          <a:lstStyle/>
          <a:p>
            <a:pPr eaLnBrk="1" hangingPunct="1"/>
            <a:r>
              <a:rPr lang="ko-KR" altLang="en-US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수업 전 당부의 말씀</a:t>
            </a:r>
            <a:r>
              <a:rPr lang="en-US" altLang="ko-KR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(2/2)</a:t>
            </a:r>
            <a:endParaRPr lang="ko-KR" altLang="ko-KR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196" name="TextBox 1">
            <a:extLst>
              <a:ext uri="{FF2B5EF4-FFF2-40B4-BE49-F238E27FC236}">
                <a16:creationId xmlns:a16="http://schemas.microsoft.com/office/drawing/2014/main" id="{691B4B2E-FA0F-4287-AA95-16A0C69F9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2263775"/>
            <a:ext cx="40030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아주중학교</a:t>
            </a:r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학년 </a:t>
            </a:r>
            <a:r>
              <a:rPr lang="en-US" altLang="ko-KR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반</a:t>
            </a:r>
          </a:p>
        </p:txBody>
      </p:sp>
      <p:pic>
        <p:nvPicPr>
          <p:cNvPr id="8197" name="그림 7">
            <a:extLst>
              <a:ext uri="{FF2B5EF4-FFF2-40B4-BE49-F238E27FC236}">
                <a16:creationId xmlns:a16="http://schemas.microsoft.com/office/drawing/2014/main" id="{EDDAAF77-2EFE-40DA-9A83-07ED69806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00"/>
          <a:stretch>
            <a:fillRect/>
          </a:stretch>
        </p:blipFill>
        <p:spPr bwMode="auto">
          <a:xfrm>
            <a:off x="0" y="3429000"/>
            <a:ext cx="339725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그림 8">
            <a:extLst>
              <a:ext uri="{FF2B5EF4-FFF2-40B4-BE49-F238E27FC236}">
                <a16:creationId xmlns:a16="http://schemas.microsoft.com/office/drawing/2014/main" id="{05D79A36-D8E6-4F9D-BE77-198977C80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0" y="3429000"/>
            <a:ext cx="339725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그림 9">
            <a:extLst>
              <a:ext uri="{FF2B5EF4-FFF2-40B4-BE49-F238E27FC236}">
                <a16:creationId xmlns:a16="http://schemas.microsoft.com/office/drawing/2014/main" id="{02D02B5D-1A8E-4463-865E-A29E011C0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0" t="27930" r="10881" b="18704"/>
          <a:stretch>
            <a:fillRect/>
          </a:stretch>
        </p:blipFill>
        <p:spPr bwMode="auto">
          <a:xfrm>
            <a:off x="6680200" y="3397250"/>
            <a:ext cx="242887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TextBox 2">
            <a:extLst>
              <a:ext uri="{FF2B5EF4-FFF2-40B4-BE49-F238E27FC236}">
                <a16:creationId xmlns:a16="http://schemas.microsoft.com/office/drawing/2014/main" id="{A0D52E6E-09BD-4CD4-879A-5997BEE4A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00" y="3532188"/>
            <a:ext cx="1458913" cy="401637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00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잠자는 친구</a:t>
            </a:r>
          </a:p>
        </p:txBody>
      </p:sp>
      <p:sp>
        <p:nvSpPr>
          <p:cNvPr id="8201" name="TextBox 12">
            <a:extLst>
              <a:ext uri="{FF2B5EF4-FFF2-40B4-BE49-F238E27FC236}">
                <a16:creationId xmlns:a16="http://schemas.microsoft.com/office/drawing/2014/main" id="{6A5B36AE-9D67-4CFE-8DE0-2B3EAC8A3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3532188"/>
            <a:ext cx="1458913" cy="401637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00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떠드는 친구</a:t>
            </a:r>
          </a:p>
        </p:txBody>
      </p:sp>
      <p:sp>
        <p:nvSpPr>
          <p:cNvPr id="8202" name="TextBox 13">
            <a:extLst>
              <a:ext uri="{FF2B5EF4-FFF2-40B4-BE49-F238E27FC236}">
                <a16:creationId xmlns:a16="http://schemas.microsoft.com/office/drawing/2014/main" id="{6296E53D-F0EC-4BAA-8739-097DF7A1F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4500" y="3532188"/>
            <a:ext cx="1771650" cy="401637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00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딴 짓하는 친구</a:t>
            </a:r>
          </a:p>
        </p:txBody>
      </p:sp>
      <p:sp>
        <p:nvSpPr>
          <p:cNvPr id="8203" name="슬라이드 번호 개체 틀 3">
            <a:extLst>
              <a:ext uri="{FF2B5EF4-FFF2-40B4-BE49-F238E27FC236}">
                <a16:creationId xmlns:a16="http://schemas.microsoft.com/office/drawing/2014/main" id="{F7687242-9C8E-4036-887B-A80CBF620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8195CA-5C64-45E2-AD9E-217593324DD9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s-ES" altLang="ko-KR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C538218-D3D4-462F-BDF2-2DA281C20F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960812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이번 시간에는</a:t>
            </a:r>
            <a:r>
              <a:rPr lang="en-US" altLang="ko-KR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219" name="슬라이드 번호 개체 틀 2">
            <a:extLst>
              <a:ext uri="{FF2B5EF4-FFF2-40B4-BE49-F238E27FC236}">
                <a16:creationId xmlns:a16="http://schemas.microsoft.com/office/drawing/2014/main" id="{DEB1BC38-22F6-482D-A90A-E117E8414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DCB3FD5-C283-497A-9CB5-77535ACA84BE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s-ES" altLang="ko-KR" sz="1400"/>
          </a:p>
        </p:txBody>
      </p:sp>
      <p:sp>
        <p:nvSpPr>
          <p:cNvPr id="9220" name="TextBox 57">
            <a:extLst>
              <a:ext uri="{FF2B5EF4-FFF2-40B4-BE49-F238E27FC236}">
                <a16:creationId xmlns:a16="http://schemas.microsoft.com/office/drawing/2014/main" id="{231858D6-C2E9-4579-BDE4-FB08CAF21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738" y="4510088"/>
            <a:ext cx="2159001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sz="24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Ⅰ </a:t>
            </a:r>
            <a:r>
              <a:rPr lang="ko-KR" altLang="en-US" sz="24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정보문화</a:t>
            </a:r>
            <a:endParaRPr lang="en-US" altLang="zh-CN" sz="2400" b="1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221" name="TextBox 57">
            <a:extLst>
              <a:ext uri="{FF2B5EF4-FFF2-40B4-BE49-F238E27FC236}">
                <a16:creationId xmlns:a16="http://schemas.microsoft.com/office/drawing/2014/main" id="{629A0C0E-130E-4C20-A090-949D6ABB1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6163" y="4510088"/>
            <a:ext cx="2301875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sz="24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 </a:t>
            </a:r>
            <a:r>
              <a:rPr lang="ko-KR" altLang="en-US" sz="24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자료와 정보</a:t>
            </a:r>
            <a:endParaRPr lang="en-US" altLang="zh-CN" sz="2400" b="1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222" name="TextBox 57">
            <a:extLst>
              <a:ext uri="{FF2B5EF4-FFF2-40B4-BE49-F238E27FC236}">
                <a16:creationId xmlns:a16="http://schemas.microsoft.com/office/drawing/2014/main" id="{2861E801-171F-4965-9F6E-5CB581FCA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4510088"/>
            <a:ext cx="29035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sz="2400" b="1">
                <a:latin typeface="나눔고딕" panose="020D0604000000000000" pitchFamily="50" charset="-127"/>
                <a:ea typeface="나눔고딕" panose="020D0604000000000000" pitchFamily="50" charset="-127"/>
              </a:rPr>
              <a:t>Ⅲ </a:t>
            </a:r>
            <a:r>
              <a:rPr lang="ko-KR" altLang="en-US" sz="2400" b="1">
                <a:latin typeface="나눔고딕" panose="020D0604000000000000" pitchFamily="50" charset="-127"/>
                <a:ea typeface="나눔고딕" panose="020D0604000000000000" pitchFamily="50" charset="-127"/>
              </a:rPr>
              <a:t>문제 해결과 </a:t>
            </a:r>
            <a:endParaRPr lang="en-US" altLang="ko-KR" sz="2400" b="1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ko-KR" altLang="en-US" sz="2400" b="1">
                <a:latin typeface="나눔고딕" panose="020D0604000000000000" pitchFamily="50" charset="-127"/>
                <a:ea typeface="나눔고딕" panose="020D0604000000000000" pitchFamily="50" charset="-127"/>
              </a:rPr>
              <a:t>프로그래밍</a:t>
            </a:r>
            <a:endParaRPr lang="en-US" altLang="zh-CN" sz="2400" b="1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223" name="TextBox 57">
            <a:extLst>
              <a:ext uri="{FF2B5EF4-FFF2-40B4-BE49-F238E27FC236}">
                <a16:creationId xmlns:a16="http://schemas.microsoft.com/office/drawing/2014/main" id="{54E68166-031C-4017-93E6-921AB3379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4213" y="4510088"/>
            <a:ext cx="21463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sz="24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Ⅳ </a:t>
            </a:r>
            <a:r>
              <a:rPr lang="ko-KR" altLang="en-US" sz="24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컴퓨팅 시스템</a:t>
            </a:r>
            <a:endParaRPr lang="en-US" altLang="zh-CN" sz="2400" b="1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泪滴形 32">
            <a:extLst>
              <a:ext uri="{FF2B5EF4-FFF2-40B4-BE49-F238E27FC236}">
                <a16:creationId xmlns:a16="http://schemas.microsoft.com/office/drawing/2014/main" id="{81FFEE29-F33B-4C8E-A8AB-D6B8889E6C26}"/>
              </a:ext>
            </a:extLst>
          </p:cNvPr>
          <p:cNvSpPr>
            <a:spLocks/>
          </p:cNvSpPr>
          <p:nvPr/>
        </p:nvSpPr>
        <p:spPr bwMode="auto">
          <a:xfrm rot="8100000">
            <a:off x="214313" y="2325688"/>
            <a:ext cx="1946275" cy="1754187"/>
          </a:xfrm>
          <a:custGeom>
            <a:avLst/>
            <a:gdLst>
              <a:gd name="T0" fmla="*/ 0 w 1657350"/>
              <a:gd name="T1" fmla="*/ 828675 h 1657350"/>
              <a:gd name="T2" fmla="*/ 828675 w 1657350"/>
              <a:gd name="T3" fmla="*/ 0 h 1657350"/>
              <a:gd name="T4" fmla="*/ 1657350 w 1657350"/>
              <a:gd name="T5" fmla="*/ 0 h 1657350"/>
              <a:gd name="T6" fmla="*/ 1657350 w 1657350"/>
              <a:gd name="T7" fmla="*/ 828675 h 1657350"/>
              <a:gd name="T8" fmla="*/ 828675 w 1657350"/>
              <a:gd name="T9" fmla="*/ 1657350 h 1657350"/>
              <a:gd name="T10" fmla="*/ 0 w 1657350"/>
              <a:gd name="T11" fmla="*/ 828675 h 1657350"/>
              <a:gd name="connsiteX0" fmla="*/ -1 w 1767885"/>
              <a:gd name="connsiteY0" fmla="*/ 754985 h 1657637"/>
              <a:gd name="connsiteX1" fmla="*/ 939210 w 1767885"/>
              <a:gd name="connsiteY1" fmla="*/ 0 h 1657637"/>
              <a:gd name="connsiteX2" fmla="*/ 1767885 w 1767885"/>
              <a:gd name="connsiteY2" fmla="*/ 0 h 1657637"/>
              <a:gd name="connsiteX3" fmla="*/ 1767885 w 1767885"/>
              <a:gd name="connsiteY3" fmla="*/ 828675 h 1657637"/>
              <a:gd name="connsiteX4" fmla="*/ 939210 w 1767885"/>
              <a:gd name="connsiteY4" fmla="*/ 1657350 h 1657637"/>
              <a:gd name="connsiteX5" fmla="*/ -1 w 1767885"/>
              <a:gd name="connsiteY5" fmla="*/ 754985 h 1657637"/>
              <a:gd name="connsiteX0" fmla="*/ 128 w 1768014"/>
              <a:gd name="connsiteY0" fmla="*/ 754985 h 1602413"/>
              <a:gd name="connsiteX1" fmla="*/ 939339 w 1768014"/>
              <a:gd name="connsiteY1" fmla="*/ 0 h 1602413"/>
              <a:gd name="connsiteX2" fmla="*/ 1768014 w 1768014"/>
              <a:gd name="connsiteY2" fmla="*/ 0 h 1602413"/>
              <a:gd name="connsiteX3" fmla="*/ 1768014 w 1768014"/>
              <a:gd name="connsiteY3" fmla="*/ 828675 h 1602413"/>
              <a:gd name="connsiteX4" fmla="*/ 994606 w 1768014"/>
              <a:gd name="connsiteY4" fmla="*/ 1602080 h 1602413"/>
              <a:gd name="connsiteX5" fmla="*/ 128 w 1768014"/>
              <a:gd name="connsiteY5" fmla="*/ 754985 h 1602413"/>
              <a:gd name="connsiteX0" fmla="*/ 128 w 1827887"/>
              <a:gd name="connsiteY0" fmla="*/ 754985 h 1602413"/>
              <a:gd name="connsiteX1" fmla="*/ 939339 w 1827887"/>
              <a:gd name="connsiteY1" fmla="*/ 0 h 1602413"/>
              <a:gd name="connsiteX2" fmla="*/ 1827887 w 1827887"/>
              <a:gd name="connsiteY2" fmla="*/ 50661 h 1602413"/>
              <a:gd name="connsiteX3" fmla="*/ 1768014 w 1827887"/>
              <a:gd name="connsiteY3" fmla="*/ 828675 h 1602413"/>
              <a:gd name="connsiteX4" fmla="*/ 994606 w 1827887"/>
              <a:gd name="connsiteY4" fmla="*/ 1602080 h 1602413"/>
              <a:gd name="connsiteX5" fmla="*/ 128 w 1827887"/>
              <a:gd name="connsiteY5" fmla="*/ 754985 h 1602413"/>
              <a:gd name="connsiteX0" fmla="*/ 128 w 1827887"/>
              <a:gd name="connsiteY0" fmla="*/ 754985 h 1602413"/>
              <a:gd name="connsiteX1" fmla="*/ 939339 w 1827887"/>
              <a:gd name="connsiteY1" fmla="*/ 0 h 1602413"/>
              <a:gd name="connsiteX2" fmla="*/ 1827887 w 1827887"/>
              <a:gd name="connsiteY2" fmla="*/ 50661 h 1602413"/>
              <a:gd name="connsiteX3" fmla="*/ 1768014 w 1827887"/>
              <a:gd name="connsiteY3" fmla="*/ 828675 h 1602413"/>
              <a:gd name="connsiteX4" fmla="*/ 994606 w 1827887"/>
              <a:gd name="connsiteY4" fmla="*/ 1602080 h 1602413"/>
              <a:gd name="connsiteX5" fmla="*/ 128 w 1827887"/>
              <a:gd name="connsiteY5" fmla="*/ 754985 h 1602413"/>
              <a:gd name="connsiteX0" fmla="*/ 128 w 1828717"/>
              <a:gd name="connsiteY0" fmla="*/ 754985 h 1602413"/>
              <a:gd name="connsiteX1" fmla="*/ 939339 w 1828717"/>
              <a:gd name="connsiteY1" fmla="*/ 0 h 1602413"/>
              <a:gd name="connsiteX2" fmla="*/ 1827887 w 1828717"/>
              <a:gd name="connsiteY2" fmla="*/ 50661 h 1602413"/>
              <a:gd name="connsiteX3" fmla="*/ 1768014 w 1828717"/>
              <a:gd name="connsiteY3" fmla="*/ 828675 h 1602413"/>
              <a:gd name="connsiteX4" fmla="*/ 994606 w 1828717"/>
              <a:gd name="connsiteY4" fmla="*/ 1602080 h 1602413"/>
              <a:gd name="connsiteX5" fmla="*/ 128 w 1828717"/>
              <a:gd name="connsiteY5" fmla="*/ 754985 h 1602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717" h="1602413">
                <a:moveTo>
                  <a:pt x="128" y="754985"/>
                </a:moveTo>
                <a:cubicBezTo>
                  <a:pt x="-9083" y="487972"/>
                  <a:pt x="481674" y="0"/>
                  <a:pt x="939339" y="0"/>
                </a:cubicBezTo>
                <a:cubicBezTo>
                  <a:pt x="1235522" y="16887"/>
                  <a:pt x="1545521" y="75225"/>
                  <a:pt x="1827887" y="50661"/>
                </a:cubicBezTo>
                <a:cubicBezTo>
                  <a:pt x="1835565" y="309999"/>
                  <a:pt x="1787972" y="569337"/>
                  <a:pt x="1768014" y="828675"/>
                </a:cubicBezTo>
                <a:cubicBezTo>
                  <a:pt x="1768014" y="1286340"/>
                  <a:pt x="1289254" y="1614362"/>
                  <a:pt x="994606" y="1602080"/>
                </a:cubicBezTo>
                <a:cubicBezTo>
                  <a:pt x="699958" y="1589798"/>
                  <a:pt x="9339" y="1021998"/>
                  <a:pt x="128" y="754985"/>
                </a:cubicBezTo>
                <a:close/>
              </a:path>
            </a:pathLst>
          </a:custGeom>
          <a:pattFill prst="wdUpDiag">
            <a:fgClr>
              <a:srgbClr val="FF0000"/>
            </a:fgClr>
            <a:bgClr>
              <a:schemeClr val="tx1">
                <a:lumMod val="75000"/>
                <a:lumOff val="25000"/>
              </a:schemeClr>
            </a:bgClr>
          </a:pattFill>
          <a:ln cap="rnd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/>
          </a:p>
        </p:txBody>
      </p:sp>
      <p:pic>
        <p:nvPicPr>
          <p:cNvPr id="9225" name="图片 21">
            <a:extLst>
              <a:ext uri="{FF2B5EF4-FFF2-40B4-BE49-F238E27FC236}">
                <a16:creationId xmlns:a16="http://schemas.microsoft.com/office/drawing/2014/main" id="{4C152AD5-6C71-4028-A71B-1697114D7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2832100"/>
            <a:ext cx="1003300" cy="13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泪滴形 32">
            <a:extLst>
              <a:ext uri="{FF2B5EF4-FFF2-40B4-BE49-F238E27FC236}">
                <a16:creationId xmlns:a16="http://schemas.microsoft.com/office/drawing/2014/main" id="{D272D5C2-52A6-4748-B4CA-EE85C64B086E}"/>
              </a:ext>
            </a:extLst>
          </p:cNvPr>
          <p:cNvSpPr>
            <a:spLocks/>
          </p:cNvSpPr>
          <p:nvPr/>
        </p:nvSpPr>
        <p:spPr bwMode="auto">
          <a:xfrm rot="8100000">
            <a:off x="2587625" y="2674938"/>
            <a:ext cx="1666875" cy="1460500"/>
          </a:xfrm>
          <a:custGeom>
            <a:avLst/>
            <a:gdLst>
              <a:gd name="T0" fmla="*/ 0 w 1657350"/>
              <a:gd name="T1" fmla="*/ 828675 h 1657350"/>
              <a:gd name="T2" fmla="*/ 828675 w 1657350"/>
              <a:gd name="T3" fmla="*/ 0 h 1657350"/>
              <a:gd name="T4" fmla="*/ 1657350 w 1657350"/>
              <a:gd name="T5" fmla="*/ 0 h 1657350"/>
              <a:gd name="T6" fmla="*/ 1657350 w 1657350"/>
              <a:gd name="T7" fmla="*/ 828675 h 1657350"/>
              <a:gd name="T8" fmla="*/ 828675 w 1657350"/>
              <a:gd name="T9" fmla="*/ 1657350 h 1657350"/>
              <a:gd name="T10" fmla="*/ 0 w 1657350"/>
              <a:gd name="T11" fmla="*/ 828675 h 1657350"/>
              <a:gd name="connsiteX0" fmla="*/ -1 w 1767885"/>
              <a:gd name="connsiteY0" fmla="*/ 754985 h 1657637"/>
              <a:gd name="connsiteX1" fmla="*/ 939210 w 1767885"/>
              <a:gd name="connsiteY1" fmla="*/ 0 h 1657637"/>
              <a:gd name="connsiteX2" fmla="*/ 1767885 w 1767885"/>
              <a:gd name="connsiteY2" fmla="*/ 0 h 1657637"/>
              <a:gd name="connsiteX3" fmla="*/ 1767885 w 1767885"/>
              <a:gd name="connsiteY3" fmla="*/ 828675 h 1657637"/>
              <a:gd name="connsiteX4" fmla="*/ 939210 w 1767885"/>
              <a:gd name="connsiteY4" fmla="*/ 1657350 h 1657637"/>
              <a:gd name="connsiteX5" fmla="*/ -1 w 1767885"/>
              <a:gd name="connsiteY5" fmla="*/ 754985 h 1657637"/>
              <a:gd name="connsiteX0" fmla="*/ 128 w 1768014"/>
              <a:gd name="connsiteY0" fmla="*/ 754985 h 1602413"/>
              <a:gd name="connsiteX1" fmla="*/ 939339 w 1768014"/>
              <a:gd name="connsiteY1" fmla="*/ 0 h 1602413"/>
              <a:gd name="connsiteX2" fmla="*/ 1768014 w 1768014"/>
              <a:gd name="connsiteY2" fmla="*/ 0 h 1602413"/>
              <a:gd name="connsiteX3" fmla="*/ 1768014 w 1768014"/>
              <a:gd name="connsiteY3" fmla="*/ 828675 h 1602413"/>
              <a:gd name="connsiteX4" fmla="*/ 994606 w 1768014"/>
              <a:gd name="connsiteY4" fmla="*/ 1602080 h 1602413"/>
              <a:gd name="connsiteX5" fmla="*/ 128 w 1768014"/>
              <a:gd name="connsiteY5" fmla="*/ 754985 h 1602413"/>
              <a:gd name="connsiteX0" fmla="*/ 128 w 1827887"/>
              <a:gd name="connsiteY0" fmla="*/ 754985 h 1602413"/>
              <a:gd name="connsiteX1" fmla="*/ 939339 w 1827887"/>
              <a:gd name="connsiteY1" fmla="*/ 0 h 1602413"/>
              <a:gd name="connsiteX2" fmla="*/ 1827887 w 1827887"/>
              <a:gd name="connsiteY2" fmla="*/ 50661 h 1602413"/>
              <a:gd name="connsiteX3" fmla="*/ 1768014 w 1827887"/>
              <a:gd name="connsiteY3" fmla="*/ 828675 h 1602413"/>
              <a:gd name="connsiteX4" fmla="*/ 994606 w 1827887"/>
              <a:gd name="connsiteY4" fmla="*/ 1602080 h 1602413"/>
              <a:gd name="connsiteX5" fmla="*/ 128 w 1827887"/>
              <a:gd name="connsiteY5" fmla="*/ 754985 h 1602413"/>
              <a:gd name="connsiteX0" fmla="*/ 128 w 1827887"/>
              <a:gd name="connsiteY0" fmla="*/ 754985 h 1602413"/>
              <a:gd name="connsiteX1" fmla="*/ 939339 w 1827887"/>
              <a:gd name="connsiteY1" fmla="*/ 0 h 1602413"/>
              <a:gd name="connsiteX2" fmla="*/ 1827887 w 1827887"/>
              <a:gd name="connsiteY2" fmla="*/ 50661 h 1602413"/>
              <a:gd name="connsiteX3" fmla="*/ 1768014 w 1827887"/>
              <a:gd name="connsiteY3" fmla="*/ 828675 h 1602413"/>
              <a:gd name="connsiteX4" fmla="*/ 994606 w 1827887"/>
              <a:gd name="connsiteY4" fmla="*/ 1602080 h 1602413"/>
              <a:gd name="connsiteX5" fmla="*/ 128 w 1827887"/>
              <a:gd name="connsiteY5" fmla="*/ 754985 h 1602413"/>
              <a:gd name="connsiteX0" fmla="*/ 128 w 1828717"/>
              <a:gd name="connsiteY0" fmla="*/ 754985 h 1602413"/>
              <a:gd name="connsiteX1" fmla="*/ 939339 w 1828717"/>
              <a:gd name="connsiteY1" fmla="*/ 0 h 1602413"/>
              <a:gd name="connsiteX2" fmla="*/ 1827887 w 1828717"/>
              <a:gd name="connsiteY2" fmla="*/ 50661 h 1602413"/>
              <a:gd name="connsiteX3" fmla="*/ 1768014 w 1828717"/>
              <a:gd name="connsiteY3" fmla="*/ 828675 h 1602413"/>
              <a:gd name="connsiteX4" fmla="*/ 994606 w 1828717"/>
              <a:gd name="connsiteY4" fmla="*/ 1602080 h 1602413"/>
              <a:gd name="connsiteX5" fmla="*/ 128 w 1828717"/>
              <a:gd name="connsiteY5" fmla="*/ 754985 h 1602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717" h="1602413">
                <a:moveTo>
                  <a:pt x="128" y="754985"/>
                </a:moveTo>
                <a:cubicBezTo>
                  <a:pt x="-9083" y="487972"/>
                  <a:pt x="481674" y="0"/>
                  <a:pt x="939339" y="0"/>
                </a:cubicBezTo>
                <a:cubicBezTo>
                  <a:pt x="1235522" y="16887"/>
                  <a:pt x="1545521" y="75225"/>
                  <a:pt x="1827887" y="50661"/>
                </a:cubicBezTo>
                <a:cubicBezTo>
                  <a:pt x="1835565" y="309999"/>
                  <a:pt x="1787972" y="569337"/>
                  <a:pt x="1768014" y="828675"/>
                </a:cubicBezTo>
                <a:cubicBezTo>
                  <a:pt x="1768014" y="1286340"/>
                  <a:pt x="1289254" y="1614362"/>
                  <a:pt x="994606" y="1602080"/>
                </a:cubicBezTo>
                <a:cubicBezTo>
                  <a:pt x="699958" y="1589798"/>
                  <a:pt x="9339" y="1021998"/>
                  <a:pt x="128" y="754985"/>
                </a:cubicBezTo>
                <a:close/>
              </a:path>
            </a:pathLst>
          </a:custGeom>
          <a:pattFill prst="wdUpDiag">
            <a:fgClr>
              <a:srgbClr val="FF0000"/>
            </a:fgClr>
            <a:bgClr>
              <a:schemeClr val="tx1">
                <a:lumMod val="75000"/>
                <a:lumOff val="25000"/>
              </a:schemeClr>
            </a:bgClr>
          </a:pattFill>
          <a:ln cap="rnd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9227" name="泪滴形 32">
            <a:extLst>
              <a:ext uri="{FF2B5EF4-FFF2-40B4-BE49-F238E27FC236}">
                <a16:creationId xmlns:a16="http://schemas.microsoft.com/office/drawing/2014/main" id="{B0D22314-FD27-44C3-A3A4-EAEE7A09FA7C}"/>
              </a:ext>
            </a:extLst>
          </p:cNvPr>
          <p:cNvSpPr>
            <a:spLocks/>
          </p:cNvSpPr>
          <p:nvPr/>
        </p:nvSpPr>
        <p:spPr bwMode="auto">
          <a:xfrm rot="8100000">
            <a:off x="4845050" y="2674938"/>
            <a:ext cx="1666875" cy="1460500"/>
          </a:xfrm>
          <a:custGeom>
            <a:avLst/>
            <a:gdLst>
              <a:gd name="T0" fmla="*/ 107 w 1828717"/>
              <a:gd name="T1" fmla="*/ 627329 h 1602413"/>
              <a:gd name="T2" fmla="*/ 780566 w 1828717"/>
              <a:gd name="T3" fmla="*/ 0 h 1602413"/>
              <a:gd name="T4" fmla="*/ 1518924 w 1828717"/>
              <a:gd name="T5" fmla="*/ 42095 h 1602413"/>
              <a:gd name="T6" fmla="*/ 1469172 w 1828717"/>
              <a:gd name="T7" fmla="*/ 688559 h 1602413"/>
              <a:gd name="T8" fmla="*/ 826491 w 1828717"/>
              <a:gd name="T9" fmla="*/ 1331194 h 1602413"/>
              <a:gd name="T10" fmla="*/ 107 w 1828717"/>
              <a:gd name="T11" fmla="*/ 627329 h 16024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828717" h="1602413">
                <a:moveTo>
                  <a:pt x="128" y="754985"/>
                </a:moveTo>
                <a:cubicBezTo>
                  <a:pt x="-9083" y="487972"/>
                  <a:pt x="481674" y="0"/>
                  <a:pt x="939339" y="0"/>
                </a:cubicBezTo>
                <a:cubicBezTo>
                  <a:pt x="1235522" y="16887"/>
                  <a:pt x="1545521" y="75225"/>
                  <a:pt x="1827887" y="50661"/>
                </a:cubicBezTo>
                <a:cubicBezTo>
                  <a:pt x="1835565" y="309999"/>
                  <a:pt x="1787972" y="569337"/>
                  <a:pt x="1768014" y="828675"/>
                </a:cubicBezTo>
                <a:cubicBezTo>
                  <a:pt x="1768014" y="1286340"/>
                  <a:pt x="1289254" y="1614362"/>
                  <a:pt x="994606" y="1602080"/>
                </a:cubicBezTo>
                <a:cubicBezTo>
                  <a:pt x="699958" y="1589798"/>
                  <a:pt x="9339" y="1021998"/>
                  <a:pt x="128" y="754985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 w="9525" cap="rnd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0" name="泪滴形 32">
            <a:extLst>
              <a:ext uri="{FF2B5EF4-FFF2-40B4-BE49-F238E27FC236}">
                <a16:creationId xmlns:a16="http://schemas.microsoft.com/office/drawing/2014/main" id="{8798B859-4F92-40A3-91A3-B8DF4BA91948}"/>
              </a:ext>
            </a:extLst>
          </p:cNvPr>
          <p:cNvSpPr>
            <a:spLocks/>
          </p:cNvSpPr>
          <p:nvPr/>
        </p:nvSpPr>
        <p:spPr bwMode="auto">
          <a:xfrm rot="8100000">
            <a:off x="7104063" y="2674938"/>
            <a:ext cx="1668462" cy="1460500"/>
          </a:xfrm>
          <a:custGeom>
            <a:avLst/>
            <a:gdLst>
              <a:gd name="T0" fmla="*/ 0 w 1657350"/>
              <a:gd name="T1" fmla="*/ 828675 h 1657350"/>
              <a:gd name="T2" fmla="*/ 828675 w 1657350"/>
              <a:gd name="T3" fmla="*/ 0 h 1657350"/>
              <a:gd name="T4" fmla="*/ 1657350 w 1657350"/>
              <a:gd name="T5" fmla="*/ 0 h 1657350"/>
              <a:gd name="T6" fmla="*/ 1657350 w 1657350"/>
              <a:gd name="T7" fmla="*/ 828675 h 1657350"/>
              <a:gd name="T8" fmla="*/ 828675 w 1657350"/>
              <a:gd name="T9" fmla="*/ 1657350 h 1657350"/>
              <a:gd name="T10" fmla="*/ 0 w 1657350"/>
              <a:gd name="T11" fmla="*/ 828675 h 1657350"/>
              <a:gd name="connsiteX0" fmla="*/ -1 w 1767885"/>
              <a:gd name="connsiteY0" fmla="*/ 754985 h 1657637"/>
              <a:gd name="connsiteX1" fmla="*/ 939210 w 1767885"/>
              <a:gd name="connsiteY1" fmla="*/ 0 h 1657637"/>
              <a:gd name="connsiteX2" fmla="*/ 1767885 w 1767885"/>
              <a:gd name="connsiteY2" fmla="*/ 0 h 1657637"/>
              <a:gd name="connsiteX3" fmla="*/ 1767885 w 1767885"/>
              <a:gd name="connsiteY3" fmla="*/ 828675 h 1657637"/>
              <a:gd name="connsiteX4" fmla="*/ 939210 w 1767885"/>
              <a:gd name="connsiteY4" fmla="*/ 1657350 h 1657637"/>
              <a:gd name="connsiteX5" fmla="*/ -1 w 1767885"/>
              <a:gd name="connsiteY5" fmla="*/ 754985 h 1657637"/>
              <a:gd name="connsiteX0" fmla="*/ 128 w 1768014"/>
              <a:gd name="connsiteY0" fmla="*/ 754985 h 1602413"/>
              <a:gd name="connsiteX1" fmla="*/ 939339 w 1768014"/>
              <a:gd name="connsiteY1" fmla="*/ 0 h 1602413"/>
              <a:gd name="connsiteX2" fmla="*/ 1768014 w 1768014"/>
              <a:gd name="connsiteY2" fmla="*/ 0 h 1602413"/>
              <a:gd name="connsiteX3" fmla="*/ 1768014 w 1768014"/>
              <a:gd name="connsiteY3" fmla="*/ 828675 h 1602413"/>
              <a:gd name="connsiteX4" fmla="*/ 994606 w 1768014"/>
              <a:gd name="connsiteY4" fmla="*/ 1602080 h 1602413"/>
              <a:gd name="connsiteX5" fmla="*/ 128 w 1768014"/>
              <a:gd name="connsiteY5" fmla="*/ 754985 h 1602413"/>
              <a:gd name="connsiteX0" fmla="*/ 128 w 1827887"/>
              <a:gd name="connsiteY0" fmla="*/ 754985 h 1602413"/>
              <a:gd name="connsiteX1" fmla="*/ 939339 w 1827887"/>
              <a:gd name="connsiteY1" fmla="*/ 0 h 1602413"/>
              <a:gd name="connsiteX2" fmla="*/ 1827887 w 1827887"/>
              <a:gd name="connsiteY2" fmla="*/ 50661 h 1602413"/>
              <a:gd name="connsiteX3" fmla="*/ 1768014 w 1827887"/>
              <a:gd name="connsiteY3" fmla="*/ 828675 h 1602413"/>
              <a:gd name="connsiteX4" fmla="*/ 994606 w 1827887"/>
              <a:gd name="connsiteY4" fmla="*/ 1602080 h 1602413"/>
              <a:gd name="connsiteX5" fmla="*/ 128 w 1827887"/>
              <a:gd name="connsiteY5" fmla="*/ 754985 h 1602413"/>
              <a:gd name="connsiteX0" fmla="*/ 128 w 1827887"/>
              <a:gd name="connsiteY0" fmla="*/ 754985 h 1602413"/>
              <a:gd name="connsiteX1" fmla="*/ 939339 w 1827887"/>
              <a:gd name="connsiteY1" fmla="*/ 0 h 1602413"/>
              <a:gd name="connsiteX2" fmla="*/ 1827887 w 1827887"/>
              <a:gd name="connsiteY2" fmla="*/ 50661 h 1602413"/>
              <a:gd name="connsiteX3" fmla="*/ 1768014 w 1827887"/>
              <a:gd name="connsiteY3" fmla="*/ 828675 h 1602413"/>
              <a:gd name="connsiteX4" fmla="*/ 994606 w 1827887"/>
              <a:gd name="connsiteY4" fmla="*/ 1602080 h 1602413"/>
              <a:gd name="connsiteX5" fmla="*/ 128 w 1827887"/>
              <a:gd name="connsiteY5" fmla="*/ 754985 h 1602413"/>
              <a:gd name="connsiteX0" fmla="*/ 128 w 1828717"/>
              <a:gd name="connsiteY0" fmla="*/ 754985 h 1602413"/>
              <a:gd name="connsiteX1" fmla="*/ 939339 w 1828717"/>
              <a:gd name="connsiteY1" fmla="*/ 0 h 1602413"/>
              <a:gd name="connsiteX2" fmla="*/ 1827887 w 1828717"/>
              <a:gd name="connsiteY2" fmla="*/ 50661 h 1602413"/>
              <a:gd name="connsiteX3" fmla="*/ 1768014 w 1828717"/>
              <a:gd name="connsiteY3" fmla="*/ 828675 h 1602413"/>
              <a:gd name="connsiteX4" fmla="*/ 994606 w 1828717"/>
              <a:gd name="connsiteY4" fmla="*/ 1602080 h 1602413"/>
              <a:gd name="connsiteX5" fmla="*/ 128 w 1828717"/>
              <a:gd name="connsiteY5" fmla="*/ 754985 h 1602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717" h="1602413">
                <a:moveTo>
                  <a:pt x="128" y="754985"/>
                </a:moveTo>
                <a:cubicBezTo>
                  <a:pt x="-9083" y="487972"/>
                  <a:pt x="481674" y="0"/>
                  <a:pt x="939339" y="0"/>
                </a:cubicBezTo>
                <a:cubicBezTo>
                  <a:pt x="1235522" y="16887"/>
                  <a:pt x="1545521" y="75225"/>
                  <a:pt x="1827887" y="50661"/>
                </a:cubicBezTo>
                <a:cubicBezTo>
                  <a:pt x="1835565" y="309999"/>
                  <a:pt x="1787972" y="569337"/>
                  <a:pt x="1768014" y="828675"/>
                </a:cubicBezTo>
                <a:cubicBezTo>
                  <a:pt x="1768014" y="1286340"/>
                  <a:pt x="1289254" y="1614362"/>
                  <a:pt x="994606" y="1602080"/>
                </a:cubicBezTo>
                <a:cubicBezTo>
                  <a:pt x="699958" y="1589798"/>
                  <a:pt x="9339" y="1021998"/>
                  <a:pt x="128" y="754985"/>
                </a:cubicBezTo>
                <a:close/>
              </a:path>
            </a:pathLst>
          </a:custGeom>
          <a:pattFill prst="wdUpDiag">
            <a:fgClr>
              <a:srgbClr val="FF0000"/>
            </a:fgClr>
            <a:bgClr>
              <a:schemeClr val="tx1">
                <a:lumMod val="75000"/>
                <a:lumOff val="25000"/>
              </a:schemeClr>
            </a:bgClr>
          </a:pattFill>
          <a:ln cap="rnd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/>
          </a:p>
        </p:txBody>
      </p:sp>
      <p:pic>
        <p:nvPicPr>
          <p:cNvPr id="9229" name="图片 26">
            <a:extLst>
              <a:ext uri="{FF2B5EF4-FFF2-40B4-BE49-F238E27FC236}">
                <a16:creationId xmlns:a16="http://schemas.microsoft.com/office/drawing/2014/main" id="{58A1C4CF-E412-4368-8671-D46630F45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838" y="3014663"/>
            <a:ext cx="87947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그림 25">
            <a:extLst>
              <a:ext uri="{FF2B5EF4-FFF2-40B4-BE49-F238E27FC236}">
                <a16:creationId xmlns:a16="http://schemas.microsoft.com/office/drawing/2014/main" id="{5A3B46E0-8A6C-4825-8303-774D3E944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213" y="2763838"/>
            <a:ext cx="14224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그림 26">
            <a:extLst>
              <a:ext uri="{FF2B5EF4-FFF2-40B4-BE49-F238E27FC236}">
                <a16:creationId xmlns:a16="http://schemas.microsoft.com/office/drawing/2014/main" id="{25ED13D3-ACFC-4697-B35F-DC55F3B69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38" y="2935288"/>
            <a:ext cx="1262062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2" name="文本框 7">
            <a:extLst>
              <a:ext uri="{FF2B5EF4-FFF2-40B4-BE49-F238E27FC236}">
                <a16:creationId xmlns:a16="http://schemas.microsoft.com/office/drawing/2014/main" id="{D6421991-AA15-47B2-A8E8-24AE5F3C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54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알고리즘의 표현</a:t>
            </a:r>
            <a:endParaRPr lang="zh-CN" altLang="en-US" sz="5400" b="1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번호 개체 틀 2">
            <a:extLst>
              <a:ext uri="{FF2B5EF4-FFF2-40B4-BE49-F238E27FC236}">
                <a16:creationId xmlns:a16="http://schemas.microsoft.com/office/drawing/2014/main" id="{22D29F0A-546B-41DF-86CC-82D233509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73E510-E5F5-45D6-A322-CD6A919ACB0F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s-ES" altLang="ko-KR" sz="1400"/>
          </a:p>
        </p:txBody>
      </p:sp>
      <p:sp>
        <p:nvSpPr>
          <p:cNvPr id="10243" name="TextBox 57">
            <a:extLst>
              <a:ext uri="{FF2B5EF4-FFF2-40B4-BE49-F238E27FC236}">
                <a16:creationId xmlns:a16="http://schemas.microsoft.com/office/drawing/2014/main" id="{563BD1AB-CDC4-4778-AF0C-117EE2A03A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913188"/>
            <a:ext cx="29035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sz="2400" b="1">
                <a:latin typeface="나눔고딕" panose="020D0604000000000000" pitchFamily="50" charset="-127"/>
                <a:ea typeface="나눔고딕" panose="020D0604000000000000" pitchFamily="50" charset="-127"/>
              </a:rPr>
              <a:t>Ⅲ </a:t>
            </a:r>
            <a:r>
              <a:rPr lang="ko-KR" altLang="en-US" sz="2400" b="1">
                <a:latin typeface="나눔고딕" panose="020D0604000000000000" pitchFamily="50" charset="-127"/>
                <a:ea typeface="나눔고딕" panose="020D0604000000000000" pitchFamily="50" charset="-127"/>
              </a:rPr>
              <a:t>문제 해결과 </a:t>
            </a:r>
            <a:endParaRPr lang="en-US" altLang="ko-KR" sz="2400" b="1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ko-KR" altLang="en-US" sz="2400" b="1">
                <a:latin typeface="나눔고딕" panose="020D0604000000000000" pitchFamily="50" charset="-127"/>
                <a:ea typeface="나눔고딕" panose="020D0604000000000000" pitchFamily="50" charset="-127"/>
              </a:rPr>
              <a:t>프로그래밍</a:t>
            </a:r>
            <a:endParaRPr lang="en-US" altLang="zh-CN" sz="2400" b="1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244" name="泪滴形 32">
            <a:extLst>
              <a:ext uri="{FF2B5EF4-FFF2-40B4-BE49-F238E27FC236}">
                <a16:creationId xmlns:a16="http://schemas.microsoft.com/office/drawing/2014/main" id="{523AD0D4-D073-4191-9694-C07A9F1CAD51}"/>
              </a:ext>
            </a:extLst>
          </p:cNvPr>
          <p:cNvSpPr>
            <a:spLocks/>
          </p:cNvSpPr>
          <p:nvPr/>
        </p:nvSpPr>
        <p:spPr bwMode="auto">
          <a:xfrm rot="8100000">
            <a:off x="884238" y="2076450"/>
            <a:ext cx="1666875" cy="1460500"/>
          </a:xfrm>
          <a:custGeom>
            <a:avLst/>
            <a:gdLst>
              <a:gd name="T0" fmla="*/ 107 w 1828717"/>
              <a:gd name="T1" fmla="*/ 627329 h 1602413"/>
              <a:gd name="T2" fmla="*/ 780566 w 1828717"/>
              <a:gd name="T3" fmla="*/ 0 h 1602413"/>
              <a:gd name="T4" fmla="*/ 1518924 w 1828717"/>
              <a:gd name="T5" fmla="*/ 42095 h 1602413"/>
              <a:gd name="T6" fmla="*/ 1469172 w 1828717"/>
              <a:gd name="T7" fmla="*/ 688559 h 1602413"/>
              <a:gd name="T8" fmla="*/ 826491 w 1828717"/>
              <a:gd name="T9" fmla="*/ 1331194 h 1602413"/>
              <a:gd name="T10" fmla="*/ 107 w 1828717"/>
              <a:gd name="T11" fmla="*/ 627329 h 16024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828717" h="1602413">
                <a:moveTo>
                  <a:pt x="128" y="754985"/>
                </a:moveTo>
                <a:cubicBezTo>
                  <a:pt x="-9083" y="487972"/>
                  <a:pt x="481674" y="0"/>
                  <a:pt x="939339" y="0"/>
                </a:cubicBezTo>
                <a:cubicBezTo>
                  <a:pt x="1235522" y="16887"/>
                  <a:pt x="1545521" y="75225"/>
                  <a:pt x="1827887" y="50661"/>
                </a:cubicBezTo>
                <a:cubicBezTo>
                  <a:pt x="1835565" y="309999"/>
                  <a:pt x="1787972" y="569337"/>
                  <a:pt x="1768014" y="828675"/>
                </a:cubicBezTo>
                <a:cubicBezTo>
                  <a:pt x="1768014" y="1286340"/>
                  <a:pt x="1289254" y="1614362"/>
                  <a:pt x="994606" y="1602080"/>
                </a:cubicBezTo>
                <a:cubicBezTo>
                  <a:pt x="699958" y="1589798"/>
                  <a:pt x="9339" y="1021998"/>
                  <a:pt x="128" y="754985"/>
                </a:cubicBezTo>
                <a:close/>
              </a:path>
            </a:pathLst>
          </a:custGeom>
          <a:blipFill dpi="0" rotWithShape="0">
            <a:blip r:embed="rId2"/>
            <a:srcRect/>
            <a:tile tx="0" ty="0" sx="100000" sy="100000" flip="none" algn="tl"/>
          </a:blipFill>
          <a:ln w="9525" cap="rnd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pic>
        <p:nvPicPr>
          <p:cNvPr id="10245" name="그림 26">
            <a:extLst>
              <a:ext uri="{FF2B5EF4-FFF2-40B4-BE49-F238E27FC236}">
                <a16:creationId xmlns:a16="http://schemas.microsoft.com/office/drawing/2014/main" id="{3B0A2FC4-A97B-4E83-BBF7-AB245BFA2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336800"/>
            <a:ext cx="1262063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직사각형 3">
            <a:extLst>
              <a:ext uri="{FF2B5EF4-FFF2-40B4-BE49-F238E27FC236}">
                <a16:creationId xmlns:a16="http://schemas.microsoft.com/office/drawing/2014/main" id="{06C54C5E-755B-4586-B8C4-DFA5C4810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900" y="2205038"/>
            <a:ext cx="5905500" cy="3803650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ea typeface="굴림" panose="020B0600000101010101" pitchFamily="50" charset="-127"/>
            </a:endParaRPr>
          </a:p>
        </p:txBody>
      </p:sp>
      <p:sp>
        <p:nvSpPr>
          <p:cNvPr id="10247" name="직사각형 1">
            <a:extLst>
              <a:ext uri="{FF2B5EF4-FFF2-40B4-BE49-F238E27FC236}">
                <a16:creationId xmlns:a16="http://schemas.microsoft.com/office/drawing/2014/main" id="{9934FC5D-5812-408B-AEFD-7777D37B4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8825" y="2336800"/>
            <a:ext cx="5449888" cy="269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알고리즘의 이해 및 표현</a:t>
            </a: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ko-KR" sz="20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01 </a:t>
            </a:r>
            <a:r>
              <a:rPr lang="ko-KR" altLang="en-US" sz="20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문제 해결의  열쇠</a:t>
            </a:r>
            <a:r>
              <a:rPr lang="en-US" altLang="ko-KR" sz="20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알고리즘</a:t>
            </a:r>
            <a:endParaRPr lang="en-US" altLang="ko-KR" sz="20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ko-KR" sz="20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 </a:t>
            </a:r>
            <a:r>
              <a:rPr lang="ko-KR" altLang="en-US" sz="20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알고리즘의 표현</a:t>
            </a:r>
            <a:endParaRPr lang="en-US" altLang="ko-KR" sz="20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ko-KR" sz="20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03 </a:t>
            </a:r>
            <a:r>
              <a:rPr lang="ko-KR" altLang="en-US" sz="20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알고리즘의 상호작용</a:t>
            </a:r>
            <a:endParaRPr lang="en-US" altLang="ko-KR" sz="20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ko-KR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04 </a:t>
            </a:r>
            <a:r>
              <a:rPr lang="ko-KR" altLang="en-US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알고리즘의 구조</a:t>
            </a:r>
            <a:r>
              <a:rPr lang="en-US" altLang="ko-KR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(P94)</a:t>
            </a:r>
          </a:p>
          <a:p>
            <a:pPr marL="0" indent="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ko-KR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05 </a:t>
            </a:r>
            <a:r>
              <a:rPr lang="ko-KR" altLang="en-US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컴퓨터를 이용한 문제해결 과정</a:t>
            </a:r>
            <a:endParaRPr lang="en-US" altLang="ko-KR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248" name="Rectangle 2">
            <a:extLst>
              <a:ext uri="{FF2B5EF4-FFF2-40B4-BE49-F238E27FC236}">
                <a16:creationId xmlns:a16="http://schemas.microsoft.com/office/drawing/2014/main" id="{573C19B9-A6EA-4FD6-813E-852C4563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76250"/>
            <a:ext cx="3960812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이번 시간에는</a:t>
            </a:r>
            <a:r>
              <a:rPr lang="en-US" altLang="ko-KR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249" name="文本框 7">
            <a:extLst>
              <a:ext uri="{FF2B5EF4-FFF2-40B4-BE49-F238E27FC236}">
                <a16:creationId xmlns:a16="http://schemas.microsoft.com/office/drawing/2014/main" id="{292F6527-090F-4330-ADBA-31B35BC39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5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Contents</a:t>
            </a:r>
            <a:endParaRPr lang="zh-CN" altLang="en-US" sz="54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905C57A-AE87-435E-A1E6-92D4D9954B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지난 시간에는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435" name="슬라이드 번호 개체 틀 2">
            <a:extLst>
              <a:ext uri="{FF2B5EF4-FFF2-40B4-BE49-F238E27FC236}">
                <a16:creationId xmlns:a16="http://schemas.microsoft.com/office/drawing/2014/main" id="{EF106562-87A3-459B-B1DB-3D1FDE10F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CF70C5-1CF1-4B62-BE95-86051639A7D3}" type="slidenum">
              <a:rPr lang="es-ES" altLang="ko-KR" sz="14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s-ES" altLang="ko-KR" sz="1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436" name="文本框 7">
            <a:extLst>
              <a:ext uri="{FF2B5EF4-FFF2-40B4-BE49-F238E27FC236}">
                <a16:creationId xmlns:a16="http://schemas.microsoft.com/office/drawing/2014/main" id="{3D6F0816-2330-4BE3-BFAA-93CB0D1B5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좋은 알고리즘이란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?(p90)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437" name="직사각형 6">
            <a:extLst>
              <a:ext uri="{FF2B5EF4-FFF2-40B4-BE49-F238E27FC236}">
                <a16:creationId xmlns:a16="http://schemas.microsoft.com/office/drawing/2014/main" id="{B595ECC0-E55E-4FB5-99EA-E7C6EE83E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052638"/>
            <a:ext cx="8520112" cy="4329112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80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① 문제를 해결할 수 있고</a:t>
            </a:r>
            <a:endParaRPr lang="en-US" altLang="ko-KR" sz="2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80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② 효과적으로 수행할 수 있는 알고리즘</a:t>
            </a:r>
            <a:endParaRPr lang="ko-KR" altLang="ko-KR" sz="2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FCDCF46C-CA42-46E8-AEB8-D7E6B2DCDA3F}"/>
              </a:ext>
            </a:extLst>
          </p:cNvPr>
          <p:cNvSpPr/>
          <p:nvPr/>
        </p:nvSpPr>
        <p:spPr bwMode="auto">
          <a:xfrm>
            <a:off x="1116013" y="4887913"/>
            <a:ext cx="1349375" cy="13493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ko-KR" altLang="en-US" sz="3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입력</a:t>
            </a:r>
          </a:p>
        </p:txBody>
      </p:sp>
      <p:sp>
        <p:nvSpPr>
          <p:cNvPr id="18439" name="타원 16">
            <a:extLst>
              <a:ext uri="{FF2B5EF4-FFF2-40B4-BE49-F238E27FC236}">
                <a16:creationId xmlns:a16="http://schemas.microsoft.com/office/drawing/2014/main" id="{89F99F25-9EF5-43C5-AE5B-D5696739C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613" y="4887913"/>
            <a:ext cx="1349375" cy="1349375"/>
          </a:xfrm>
          <a:prstGeom prst="ellipse">
            <a:avLst/>
          </a:prstGeom>
          <a:solidFill>
            <a:srgbClr val="F1EE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b="1">
                <a:latin typeface="나눔고딕" panose="020D0604000000000000" pitchFamily="50" charset="-127"/>
                <a:ea typeface="나눔고딕" panose="020D0604000000000000" pitchFamily="50" charset="-127"/>
              </a:rPr>
              <a:t>출력</a:t>
            </a:r>
          </a:p>
        </p:txBody>
      </p:sp>
      <p:sp>
        <p:nvSpPr>
          <p:cNvPr id="18440" name="화살표: 오른쪽 17">
            <a:extLst>
              <a:ext uri="{FF2B5EF4-FFF2-40B4-BE49-F238E27FC236}">
                <a16:creationId xmlns:a16="http://schemas.microsoft.com/office/drawing/2014/main" id="{1D5A34FF-6A3E-461A-BFE9-AAD8531FF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6588" y="4868863"/>
            <a:ext cx="3267075" cy="1368425"/>
          </a:xfrm>
          <a:prstGeom prst="rightArrow">
            <a:avLst>
              <a:gd name="adj1" fmla="val 50000"/>
              <a:gd name="adj2" fmla="val 49971"/>
            </a:avLst>
          </a:prstGeom>
          <a:solidFill>
            <a:srgbClr val="FBB8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>
                <a:latin typeface="나눔고딕" panose="020D0604000000000000" pitchFamily="50" charset="-127"/>
                <a:ea typeface="나눔고딕" panose="020D0604000000000000" pitchFamily="50" charset="-127"/>
              </a:rPr>
              <a:t>문제 해결</a:t>
            </a:r>
          </a:p>
        </p:txBody>
      </p:sp>
      <p:sp>
        <p:nvSpPr>
          <p:cNvPr id="18441" name="TextBox 18">
            <a:extLst>
              <a:ext uri="{FF2B5EF4-FFF2-40B4-BE49-F238E27FC236}">
                <a16:creationId xmlns:a16="http://schemas.microsoft.com/office/drawing/2014/main" id="{DA69F75F-B16D-44BA-A4D1-BE7DEAD50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0788" y="4198938"/>
            <a:ext cx="1343025" cy="584200"/>
          </a:xfrm>
          <a:prstGeom prst="rect">
            <a:avLst/>
          </a:prstGeom>
          <a:solidFill>
            <a:schemeClr val="accent1">
              <a:alpha val="6196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>
                <a:latin typeface="나눔고딕" panose="020D0604000000000000" pitchFamily="50" charset="-127"/>
                <a:ea typeface="나눔고딕" panose="020D0604000000000000" pitchFamily="50" charset="-127"/>
              </a:rPr>
              <a:t>유한성</a:t>
            </a:r>
          </a:p>
        </p:txBody>
      </p:sp>
      <p:sp>
        <p:nvSpPr>
          <p:cNvPr id="18442" name="TextBox 19">
            <a:extLst>
              <a:ext uri="{FF2B5EF4-FFF2-40B4-BE49-F238E27FC236}">
                <a16:creationId xmlns:a16="http://schemas.microsoft.com/office/drawing/2014/main" id="{BD63C8C2-8803-4F4B-9985-D317B1B46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8600" y="4252913"/>
            <a:ext cx="1343025" cy="584200"/>
          </a:xfrm>
          <a:prstGeom prst="rect">
            <a:avLst/>
          </a:prstGeom>
          <a:solidFill>
            <a:srgbClr val="92D050">
              <a:alpha val="6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>
                <a:latin typeface="나눔고딕" panose="020D0604000000000000" pitchFamily="50" charset="-127"/>
                <a:ea typeface="나눔고딕" panose="020D0604000000000000" pitchFamily="50" charset="-127"/>
              </a:rPr>
              <a:t>명확성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EFB157-6347-46B6-B32E-579E6C9D209C}"/>
              </a:ext>
            </a:extLst>
          </p:cNvPr>
          <p:cNvSpPr txBox="1"/>
          <p:nvPr/>
        </p:nvSpPr>
        <p:spPr>
          <a:xfrm>
            <a:off x="3444875" y="3500438"/>
            <a:ext cx="2116138" cy="585787"/>
          </a:xfrm>
          <a:prstGeom prst="rect">
            <a:avLst/>
          </a:prstGeom>
          <a:solidFill>
            <a:schemeClr val="accent2">
              <a:lumMod val="20000"/>
              <a:lumOff val="80000"/>
              <a:alpha val="62000"/>
            </a:schemeClr>
          </a:solidFill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ko-KR" altLang="en-US" sz="3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수행가능성</a:t>
            </a:r>
          </a:p>
        </p:txBody>
      </p:sp>
      <p:sp>
        <p:nvSpPr>
          <p:cNvPr id="12" name="순서도: 지연 11">
            <a:extLst>
              <a:ext uri="{FF2B5EF4-FFF2-40B4-BE49-F238E27FC236}">
                <a16:creationId xmlns:a16="http://schemas.microsoft.com/office/drawing/2014/main" id="{4B9EFCD8-AFB8-4BDE-8F1E-DA479B29F8A3}"/>
              </a:ext>
            </a:extLst>
          </p:cNvPr>
          <p:cNvSpPr/>
          <p:nvPr/>
        </p:nvSpPr>
        <p:spPr bwMode="auto">
          <a:xfrm rot="16200000">
            <a:off x="3735738" y="1819401"/>
            <a:ext cx="1674937" cy="4462085"/>
          </a:xfrm>
          <a:prstGeom prst="flowChartDelay">
            <a:avLst/>
          </a:prstGeom>
          <a:noFill/>
          <a:ln w="38100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nimBg="1"/>
      <p:bldP spid="16" grpId="0" animBg="1"/>
      <p:bldP spid="18439" grpId="0" animBg="1"/>
      <p:bldP spid="18440" grpId="0" animBg="1"/>
      <p:bldP spid="18441" grpId="0" animBg="1"/>
      <p:bldP spid="18442" grpId="0" animBg="1"/>
      <p:bldP spid="2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직사각형 34">
            <a:extLst>
              <a:ext uri="{FF2B5EF4-FFF2-40B4-BE49-F238E27FC236}">
                <a16:creationId xmlns:a16="http://schemas.microsoft.com/office/drawing/2014/main" id="{C3CD8EE7-5867-4373-B4D9-BCC4A2920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1951038"/>
            <a:ext cx="1935162" cy="2025650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6085" name="직사각형 17">
            <a:extLst>
              <a:ext uri="{FF2B5EF4-FFF2-40B4-BE49-F238E27FC236}">
                <a16:creationId xmlns:a16="http://schemas.microsoft.com/office/drawing/2014/main" id="{F5D75C2D-9D14-44DC-87B4-099E61DF0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FD0F488-A380-4740-A28F-FC2541DFBCEC}"/>
              </a:ext>
            </a:extLst>
          </p:cNvPr>
          <p:cNvSpPr/>
          <p:nvPr/>
        </p:nvSpPr>
        <p:spPr>
          <a:xfrm>
            <a:off x="487363" y="2159000"/>
            <a:ext cx="1687512" cy="4778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rgbClr val="FFFF9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순차 구조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C28F8DA-FF9C-43B9-8DF0-9F4798D34558}"/>
              </a:ext>
            </a:extLst>
          </p:cNvPr>
          <p:cNvSpPr/>
          <p:nvPr/>
        </p:nvSpPr>
        <p:spPr>
          <a:xfrm>
            <a:off x="538163" y="5314950"/>
            <a:ext cx="1687512" cy="4762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반복 구조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6064F85-7C46-4447-B937-181B9B487B3D}"/>
              </a:ext>
            </a:extLst>
          </p:cNvPr>
          <p:cNvSpPr/>
          <p:nvPr/>
        </p:nvSpPr>
        <p:spPr>
          <a:xfrm>
            <a:off x="538163" y="3667125"/>
            <a:ext cx="1687512" cy="4778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>
                <a:solidFill>
                  <a:schemeClr val="accent1">
                    <a:lumMod val="20000"/>
                    <a:lumOff val="8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선택 구조</a:t>
            </a:r>
            <a:endParaRPr lang="ko-KR" altLang="en-US" sz="2400" dirty="0">
              <a:solidFill>
                <a:schemeClr val="accent1">
                  <a:lumMod val="20000"/>
                  <a:lumOff val="8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6089" name="그림 21">
            <a:extLst>
              <a:ext uri="{FF2B5EF4-FFF2-40B4-BE49-F238E27FC236}">
                <a16:creationId xmlns:a16="http://schemas.microsoft.com/office/drawing/2014/main" id="{4E5369A7-8CD4-43A2-87CA-1F6299F18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6"/>
          <a:stretch>
            <a:fillRect/>
          </a:stretch>
        </p:blipFill>
        <p:spPr bwMode="auto">
          <a:xfrm>
            <a:off x="1338263" y="2554288"/>
            <a:ext cx="35242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0" name="그림 22">
            <a:extLst>
              <a:ext uri="{FF2B5EF4-FFF2-40B4-BE49-F238E27FC236}">
                <a16:creationId xmlns:a16="http://schemas.microsoft.com/office/drawing/2014/main" id="{8E3CA640-AC50-4215-99F0-A1EF62916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5" r="44427"/>
          <a:stretch>
            <a:fillRect/>
          </a:stretch>
        </p:blipFill>
        <p:spPr bwMode="auto">
          <a:xfrm>
            <a:off x="1311275" y="5661025"/>
            <a:ext cx="720725" cy="108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1" name="그림 23">
            <a:extLst>
              <a:ext uri="{FF2B5EF4-FFF2-40B4-BE49-F238E27FC236}">
                <a16:creationId xmlns:a16="http://schemas.microsoft.com/office/drawing/2014/main" id="{31AFC571-44F8-413A-87A5-930F8DA53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78" r="-1125"/>
          <a:stretch>
            <a:fillRect/>
          </a:stretch>
        </p:blipFill>
        <p:spPr bwMode="auto">
          <a:xfrm>
            <a:off x="827088" y="3933825"/>
            <a:ext cx="11525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직사각형 27">
            <a:extLst>
              <a:ext uri="{FF2B5EF4-FFF2-40B4-BE49-F238E27FC236}">
                <a16:creationId xmlns:a16="http://schemas.microsoft.com/office/drawing/2014/main" id="{145C9AB8-2846-42FB-AC71-EB34213AFC06}"/>
              </a:ext>
            </a:extLst>
          </p:cNvPr>
          <p:cNvSpPr/>
          <p:nvPr/>
        </p:nvSpPr>
        <p:spPr>
          <a:xfrm>
            <a:off x="468313" y="2133600"/>
            <a:ext cx="1687512" cy="4762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rgbClr val="FFFF9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①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3C0F8189-30B6-4579-9EE4-145804E58D58}"/>
              </a:ext>
            </a:extLst>
          </p:cNvPr>
          <p:cNvSpPr/>
          <p:nvPr/>
        </p:nvSpPr>
        <p:spPr>
          <a:xfrm>
            <a:off x="517525" y="5287963"/>
            <a:ext cx="1687513" cy="4778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③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DC454E5-CE0C-4CB0-8146-38404B2B770F}"/>
              </a:ext>
            </a:extLst>
          </p:cNvPr>
          <p:cNvSpPr/>
          <p:nvPr/>
        </p:nvSpPr>
        <p:spPr>
          <a:xfrm>
            <a:off x="517525" y="3640138"/>
            <a:ext cx="1687513" cy="4778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②</a:t>
            </a:r>
          </a:p>
        </p:txBody>
      </p:sp>
      <p:sp>
        <p:nvSpPr>
          <p:cNvPr id="46095" name="슬라이드 번호 개체 틀 1">
            <a:extLst>
              <a:ext uri="{FF2B5EF4-FFF2-40B4-BE49-F238E27FC236}">
                <a16:creationId xmlns:a16="http://schemas.microsoft.com/office/drawing/2014/main" id="{DD6B4939-BD78-4B3A-B29B-47470CC9A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E41747-1056-4B22-A2AA-83B17DB38C1E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s-ES" altLang="ko-KR" sz="140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CF502F51-CF83-4468-AA20-78C32F216AAF}"/>
              </a:ext>
            </a:extLst>
          </p:cNvPr>
          <p:cNvSpPr/>
          <p:nvPr/>
        </p:nvSpPr>
        <p:spPr>
          <a:xfrm>
            <a:off x="7297738" y="3311525"/>
            <a:ext cx="1687512" cy="4778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rgbClr val="FFFF9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순차 구조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A9DBA0A7-BC98-46C3-883B-ED59BBB5C302}"/>
              </a:ext>
            </a:extLst>
          </p:cNvPr>
          <p:cNvSpPr/>
          <p:nvPr/>
        </p:nvSpPr>
        <p:spPr>
          <a:xfrm>
            <a:off x="7277100" y="2066925"/>
            <a:ext cx="1687513" cy="4762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반복 구조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F4DC34E4-A1F8-48F6-B55E-06C6641623CB}"/>
              </a:ext>
            </a:extLst>
          </p:cNvPr>
          <p:cNvSpPr/>
          <p:nvPr/>
        </p:nvSpPr>
        <p:spPr>
          <a:xfrm>
            <a:off x="7297738" y="2687638"/>
            <a:ext cx="1687512" cy="4778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>
                <a:solidFill>
                  <a:schemeClr val="accent1">
                    <a:lumMod val="20000"/>
                    <a:lumOff val="8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선택 구조</a:t>
            </a:r>
            <a:endParaRPr lang="ko-KR" altLang="en-US" sz="2400" dirty="0">
              <a:solidFill>
                <a:schemeClr val="accent1">
                  <a:lumMod val="20000"/>
                  <a:lumOff val="8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6099" name="직사각형 1">
            <a:extLst>
              <a:ext uri="{FF2B5EF4-FFF2-40B4-BE49-F238E27FC236}">
                <a16:creationId xmlns:a16="http://schemas.microsoft.com/office/drawing/2014/main" id="{7A79DFBC-DF39-433A-AF04-D3EB55314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5675" y="2198688"/>
            <a:ext cx="5072063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ko-KR" altLang="en-US" sz="18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순서대로 차례대로 진행하는 구조</a:t>
            </a:r>
            <a:endParaRPr lang="en-US" altLang="ko-KR" sz="1800" b="1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6100" name="직사각형 13">
            <a:extLst>
              <a:ext uri="{FF2B5EF4-FFF2-40B4-BE49-F238E27FC236}">
                <a16:creationId xmlns:a16="http://schemas.microsoft.com/office/drawing/2014/main" id="{5D741220-EC84-48EE-8621-BB2D378B8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25" y="3602038"/>
            <a:ext cx="6788150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ko-KR" altLang="en-US" sz="18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조건에 따라 선택적으로 실행되도록 명령어를 나열하는 것</a:t>
            </a:r>
            <a:endParaRPr lang="en-US" altLang="ko-KR" sz="1800" b="1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6101" name="직사각형 15">
            <a:extLst>
              <a:ext uri="{FF2B5EF4-FFF2-40B4-BE49-F238E27FC236}">
                <a16:creationId xmlns:a16="http://schemas.microsoft.com/office/drawing/2014/main" id="{E1355732-7F9D-464D-A6A4-8CDB1DFE3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5243513"/>
            <a:ext cx="6613525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ko-KR" altLang="en-US" sz="18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같은 명령을 정해진 횟수만큼 반복하도록 하는 것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EAF81677-48B9-415E-AE06-84C8FD1AB3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960812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지난 시간에는</a:t>
            </a:r>
            <a:r>
              <a:rPr lang="en-US" altLang="ko-KR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4" name="文本框 7">
            <a:extLst>
              <a:ext uri="{FF2B5EF4-FFF2-40B4-BE49-F238E27FC236}">
                <a16:creationId xmlns:a16="http://schemas.microsoft.com/office/drawing/2014/main" id="{61C20EFA-3061-45EA-8F41-59A5D4D3F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5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알고리즘의 구조</a:t>
            </a:r>
            <a:endParaRPr lang="zh-CN" altLang="en-US" sz="54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7452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29FDD24F-69E0-44FF-9EB6-8C1B75BB41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이번 시간에는</a:t>
            </a:r>
            <a:r>
              <a:rPr lang="en-US" altLang="ko-KR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ko-KR" sz="280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459" name="슬라이드 번호 개체 틀 2">
            <a:extLst>
              <a:ext uri="{FF2B5EF4-FFF2-40B4-BE49-F238E27FC236}">
                <a16:creationId xmlns:a16="http://schemas.microsoft.com/office/drawing/2014/main" id="{7548D8CF-7AC3-4A5E-97A8-500D157D1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4C4F67-A768-45FE-9027-24041951FE9C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s-ES" altLang="ko-KR" sz="1400"/>
          </a:p>
        </p:txBody>
      </p:sp>
      <p:sp>
        <p:nvSpPr>
          <p:cNvPr id="19460" name="文本框 7">
            <a:extLst>
              <a:ext uri="{FF2B5EF4-FFF2-40B4-BE49-F238E27FC236}">
                <a16:creationId xmlns:a16="http://schemas.microsoft.com/office/drawing/2014/main" id="{EEC31EAD-014A-41C5-92B3-F21051FF9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알고리즘의 이해 및 표현</a:t>
            </a:r>
            <a:endParaRPr lang="zh-CN" altLang="en-US" sz="48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461" name="직사각형 3">
            <a:extLst>
              <a:ext uri="{FF2B5EF4-FFF2-40B4-BE49-F238E27FC236}">
                <a16:creationId xmlns:a16="http://schemas.microsoft.com/office/drawing/2014/main" id="{F11BA775-B3E5-479A-AB25-DC5A06C1E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052638"/>
            <a:ext cx="8520112" cy="3956050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ea typeface="굴림" panose="020B0600000101010101" pitchFamily="50" charset="-127"/>
            </a:endParaRPr>
          </a:p>
        </p:txBody>
      </p:sp>
      <p:sp>
        <p:nvSpPr>
          <p:cNvPr id="19462" name="직사각형 1">
            <a:extLst>
              <a:ext uri="{FF2B5EF4-FFF2-40B4-BE49-F238E27FC236}">
                <a16:creationId xmlns:a16="http://schemas.microsoft.com/office/drawing/2014/main" id="{824B5045-A24E-44F4-A416-0EE9D524D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654" y="3357563"/>
            <a:ext cx="7522160" cy="2279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514350" indent="-514350" eaLnBrk="1" hangingPunct="1">
              <a:lnSpc>
                <a:spcPct val="130000"/>
              </a:lnSpc>
              <a:spcBef>
                <a:spcPct val="0"/>
              </a:spcBef>
              <a:buFontTx/>
              <a:buAutoNum type="arabicPeriod"/>
            </a:pPr>
            <a:r>
              <a:rPr lang="ko-KR" altLang="en-US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알고리즘 설계를 위한 </a:t>
            </a:r>
            <a:r>
              <a:rPr lang="ko-KR" altLang="en-US" sz="2800" dirty="0">
                <a:solidFill>
                  <a:srgbClr val="F1EE6C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조건을 이해</a:t>
            </a:r>
            <a:r>
              <a:rPr lang="ko-KR" altLang="en-US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할 수 있다</a:t>
            </a:r>
            <a:r>
              <a:rPr lang="en-US" altLang="ko-KR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514350" indent="-514350" eaLnBrk="1" hangingPunct="1">
              <a:lnSpc>
                <a:spcPct val="130000"/>
              </a:lnSpc>
              <a:spcBef>
                <a:spcPct val="0"/>
              </a:spcBef>
              <a:buFontTx/>
              <a:buAutoNum type="arabicPeriod"/>
            </a:pPr>
            <a:r>
              <a:rPr lang="ko-KR" altLang="en-US" sz="2800" dirty="0">
                <a:solidFill>
                  <a:srgbClr val="F1EE6C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알고리즘의 구조를 이해</a:t>
            </a:r>
            <a:r>
              <a:rPr lang="ko-KR" altLang="en-US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할 수 있다</a:t>
            </a:r>
            <a:r>
              <a:rPr lang="en-US" altLang="ko-KR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514350" indent="-514350" eaLnBrk="1" hangingPunct="1">
              <a:lnSpc>
                <a:spcPct val="130000"/>
              </a:lnSpc>
              <a:spcBef>
                <a:spcPct val="0"/>
              </a:spcBef>
              <a:buFontTx/>
              <a:buAutoNum type="arabicPeriod"/>
            </a:pPr>
            <a:r>
              <a:rPr lang="ko-KR" altLang="en-US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문제  해결 과정을  </a:t>
            </a:r>
            <a:r>
              <a:rPr lang="ko-KR" altLang="en-US" sz="2800" dirty="0">
                <a:solidFill>
                  <a:srgbClr val="F1EE6C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알고리즘으로  작성</a:t>
            </a:r>
            <a:r>
              <a:rPr lang="ko-KR" altLang="en-US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할 수 </a:t>
            </a:r>
            <a:endParaRPr lang="en-US" altLang="ko-KR" sz="2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r>
              <a:rPr lang="ko-KR" altLang="en-US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있다</a:t>
            </a:r>
            <a:r>
              <a:rPr lang="en-US" altLang="ko-KR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pic>
        <p:nvPicPr>
          <p:cNvPr id="19463" name="图片 1">
            <a:extLst>
              <a:ext uri="{FF2B5EF4-FFF2-40B4-BE49-F238E27FC236}">
                <a16:creationId xmlns:a16="http://schemas.microsoft.com/office/drawing/2014/main" id="{40B50DDD-4016-4690-8393-64B8A8956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3" y="2116138"/>
            <a:ext cx="4251325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图片 2">
            <a:extLst>
              <a:ext uri="{FF2B5EF4-FFF2-40B4-BE49-F238E27FC236}">
                <a16:creationId xmlns:a16="http://schemas.microsoft.com/office/drawing/2014/main" id="{856EE44B-D1B9-4A2E-8A33-977C690CC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90763"/>
            <a:ext cx="86677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3">
            <a:extLst>
              <a:ext uri="{FF2B5EF4-FFF2-40B4-BE49-F238E27FC236}">
                <a16:creationId xmlns:a16="http://schemas.microsoft.com/office/drawing/2014/main" id="{76A37DA9-4755-45D8-A6DF-FD3F18F14A0D}"/>
              </a:ext>
            </a:extLst>
          </p:cNvPr>
          <p:cNvSpPr txBox="1"/>
          <p:nvPr/>
        </p:nvSpPr>
        <p:spPr>
          <a:xfrm>
            <a:off x="1585913" y="1989138"/>
            <a:ext cx="3554412" cy="887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57200" eaLnBrk="1" hangingPunct="1">
              <a:lnSpc>
                <a:spcPct val="130000"/>
              </a:lnSpc>
              <a:defRPr/>
            </a:pPr>
            <a:r>
              <a:rPr lang="ko-KR" alt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학습 목표</a:t>
            </a:r>
            <a:endParaRPr lang="en-US" altLang="ko-KR" sz="4400" dirty="0">
              <a:solidFill>
                <a:schemeClr val="accent6">
                  <a:lumMod val="20000"/>
                  <a:lumOff val="80000"/>
                </a:schemeClr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sp>
        <p:nvSpPr>
          <p:cNvPr id="19466" name="TextBox 13">
            <a:extLst>
              <a:ext uri="{FF2B5EF4-FFF2-40B4-BE49-F238E27FC236}">
                <a16:creationId xmlns:a16="http://schemas.microsoft.com/office/drawing/2014/main" id="{866C3402-0B39-4AE9-A1CD-07197E7F5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6363" y="2624138"/>
            <a:ext cx="12652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1800"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오늘은 뭘 배울까</a:t>
            </a:r>
            <a:r>
              <a:rPr lang="en-US" altLang="ko-KR" sz="1800"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?</a:t>
            </a:r>
            <a:endParaRPr lang="ko-KR" altLang="en-US" sz="1800">
              <a:solidFill>
                <a:schemeClr val="bg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E9A4BF4-1E34-4DCF-903C-BEE8EAD97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56AB0B-450D-477E-9302-608B77EB6925}" type="slidenum">
              <a:rPr lang="es-ES" altLang="ko-KR" smtClean="0"/>
              <a:pPr>
                <a:defRPr/>
              </a:pPr>
              <a:t>10</a:t>
            </a:fld>
            <a:endParaRPr lang="es-ES" altLang="ko-KR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7A2E699-25D9-4950-908A-A2452FF435DD}"/>
              </a:ext>
            </a:extLst>
          </p:cNvPr>
          <p:cNvSpPr/>
          <p:nvPr/>
        </p:nvSpPr>
        <p:spPr>
          <a:xfrm>
            <a:off x="1507968" y="5875893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hlinkClick r:id="rId3"/>
              </a:rPr>
              <a:t>https://www.youtube.com/watch?v=8S7O7Z6hDOk</a:t>
            </a:r>
            <a:endParaRPr lang="ko-KR" altLang="en-US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75079FB-1070-479C-B56F-8C6C20CC26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생각 열기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C1562A0-0611-4C08-AF14-B1B2D2A1B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히로의</a:t>
            </a: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명령에 </a:t>
            </a:r>
            <a:r>
              <a:rPr lang="ko-KR" altLang="en-US" sz="4800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베이맥스는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428C78-01AB-4B29-A7E0-04D2C834BB55}"/>
              </a:ext>
            </a:extLst>
          </p:cNvPr>
          <p:cNvSpPr txBox="1"/>
          <p:nvPr/>
        </p:nvSpPr>
        <p:spPr>
          <a:xfrm>
            <a:off x="251520" y="1844824"/>
            <a:ext cx="3191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빅히어로</a:t>
            </a:r>
            <a:r>
              <a:rPr lang="ko-KR" altLang="en-US" dirty="0"/>
              <a:t> </a:t>
            </a:r>
            <a:r>
              <a:rPr lang="ko-KR" altLang="en-US" dirty="0" err="1"/>
              <a:t>베이맥스</a:t>
            </a:r>
            <a:r>
              <a:rPr lang="ko-KR" altLang="en-US" dirty="0"/>
              <a:t> </a:t>
            </a:r>
            <a:r>
              <a:rPr lang="en-US" altLang="ko-KR" dirty="0"/>
              <a:t>3:04~3:55</a:t>
            </a:r>
            <a:endParaRPr lang="ko-KR" altLang="en-US" dirty="0"/>
          </a:p>
        </p:txBody>
      </p:sp>
      <p:pic>
        <p:nvPicPr>
          <p:cNvPr id="2" name="온라인 미디어 1" title="[B tv ￬ﾘﾁ￭ﾙﾔ ￬ﾶﾔ￬ﾲﾜ/movie Big #37] ￫ﾹﾅ￭ﾞﾈ￬ﾖﾴ￫ﾡﾜ">
            <a:hlinkClick r:id="" action="ppaction://media"/>
            <a:extLst>
              <a:ext uri="{FF2B5EF4-FFF2-40B4-BE49-F238E27FC236}">
                <a16:creationId xmlns:a16="http://schemas.microsoft.com/office/drawing/2014/main" id="{EEF38B4D-669C-41EE-84F7-742C6073E1B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76292" y="2330524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56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E9A4BF4-1E34-4DCF-903C-BEE8EAD97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56AB0B-450D-477E-9302-608B77EB6925}" type="slidenum">
              <a:rPr lang="es-ES" altLang="ko-KR" smtClean="0"/>
              <a:pPr>
                <a:defRPr/>
              </a:pPr>
              <a:t>11</a:t>
            </a:fld>
            <a:endParaRPr lang="es-ES" altLang="ko-KR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7A2E699-25D9-4950-908A-A2452FF435DD}"/>
              </a:ext>
            </a:extLst>
          </p:cNvPr>
          <p:cNvSpPr/>
          <p:nvPr/>
        </p:nvSpPr>
        <p:spPr>
          <a:xfrm>
            <a:off x="1507968" y="5875893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hlinkClick r:id="rId2"/>
              </a:rPr>
              <a:t>https://www.youtube.com/watch?v=8S7O7Z6hDOk</a:t>
            </a:r>
            <a:endParaRPr lang="ko-KR" altLang="en-US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75079FB-1070-479C-B56F-8C6C20CC26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생각 열기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C1562A0-0611-4C08-AF14-B1B2D2A1B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히로의</a:t>
            </a: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명령에 </a:t>
            </a:r>
            <a:r>
              <a:rPr lang="ko-KR" altLang="en-US" sz="4800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베이맥스는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428C78-01AB-4B29-A7E0-04D2C834BB55}"/>
              </a:ext>
            </a:extLst>
          </p:cNvPr>
          <p:cNvSpPr txBox="1"/>
          <p:nvPr/>
        </p:nvSpPr>
        <p:spPr>
          <a:xfrm>
            <a:off x="251520" y="1844824"/>
            <a:ext cx="3191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빅히어로</a:t>
            </a:r>
            <a:r>
              <a:rPr lang="ko-KR" altLang="en-US" dirty="0"/>
              <a:t> </a:t>
            </a:r>
            <a:r>
              <a:rPr lang="ko-KR" altLang="en-US" dirty="0" err="1"/>
              <a:t>베이맥스</a:t>
            </a:r>
            <a:r>
              <a:rPr lang="ko-KR" altLang="en-US" dirty="0"/>
              <a:t> </a:t>
            </a:r>
            <a:r>
              <a:rPr lang="en-US" altLang="ko-KR" dirty="0"/>
              <a:t>3:04~3:55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3499A0B-57D4-4D03-9627-8295E28F6B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3"/>
          <a:stretch/>
        </p:blipFill>
        <p:spPr>
          <a:xfrm>
            <a:off x="0" y="2402830"/>
            <a:ext cx="5866765" cy="315622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E39EB38-FD78-4204-8869-6B18AEA6BF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0" r="21991"/>
          <a:stretch/>
        </p:blipFill>
        <p:spPr>
          <a:xfrm>
            <a:off x="4788024" y="2402830"/>
            <a:ext cx="4392488" cy="3156223"/>
          </a:xfrm>
          <a:prstGeom prst="rect">
            <a:avLst/>
          </a:prstGeom>
        </p:spPr>
      </p:pic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CD38CD2C-F81C-402C-BE25-276E08EAFCE5}"/>
              </a:ext>
            </a:extLst>
          </p:cNvPr>
          <p:cNvSpPr/>
          <p:nvPr/>
        </p:nvSpPr>
        <p:spPr bwMode="auto">
          <a:xfrm>
            <a:off x="4383617" y="2444651"/>
            <a:ext cx="808814" cy="3114402"/>
          </a:xfrm>
          <a:prstGeom prst="rightArrow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C6CB2F-117C-4722-AB55-BF3EF117A47C}"/>
              </a:ext>
            </a:extLst>
          </p:cNvPr>
          <p:cNvSpPr txBox="1"/>
          <p:nvPr/>
        </p:nvSpPr>
        <p:spPr>
          <a:xfrm>
            <a:off x="0" y="2515686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>
                <a:solidFill>
                  <a:schemeClr val="bg1"/>
                </a:solidFill>
              </a:rPr>
              <a:t>명령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79CDF5-6BE3-4267-9EC9-DD769E126A89}"/>
              </a:ext>
            </a:extLst>
          </p:cNvPr>
          <p:cNvSpPr txBox="1"/>
          <p:nvPr/>
        </p:nvSpPr>
        <p:spPr>
          <a:xfrm>
            <a:off x="5002700" y="2515686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>
                <a:solidFill>
                  <a:schemeClr val="bg1"/>
                </a:solidFill>
              </a:rPr>
              <a:t>수행</a:t>
            </a:r>
          </a:p>
        </p:txBody>
      </p:sp>
    </p:spTree>
    <p:extLst>
      <p:ext uri="{BB962C8B-B14F-4D97-AF65-F5344CB8AC3E}">
        <p14:creationId xmlns:p14="http://schemas.microsoft.com/office/powerpoint/2010/main" val="2706084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2D9BB77-C6CF-4020-9D08-6A6BE4E574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생각 열기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651" name="文本框 7">
            <a:extLst>
              <a:ext uri="{FF2B5EF4-FFF2-40B4-BE49-F238E27FC236}">
                <a16:creationId xmlns:a16="http://schemas.microsoft.com/office/drawing/2014/main" id="{53606C94-375B-42DC-8B1B-9C2694F32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명령대로 따라하기 게임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652" name="직사각형 6">
            <a:extLst>
              <a:ext uri="{FF2B5EF4-FFF2-40B4-BE49-F238E27FC236}">
                <a16:creationId xmlns:a16="http://schemas.microsoft.com/office/drawing/2014/main" id="{00EEA448-4F77-46C4-8E5F-831BF2668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657" name="슬라이드 번호 개체 틀 1">
            <a:extLst>
              <a:ext uri="{FF2B5EF4-FFF2-40B4-BE49-F238E27FC236}">
                <a16:creationId xmlns:a16="http://schemas.microsoft.com/office/drawing/2014/main" id="{F2093A04-97AF-4C67-8C58-80A2E786D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431BE6-414C-4AA0-8080-5E347131F069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s-ES" altLang="ko-KR" sz="1400"/>
          </a:p>
        </p:txBody>
      </p:sp>
      <p:sp>
        <p:nvSpPr>
          <p:cNvPr id="12" name="사각형: 둥근 모서리 1">
            <a:extLst>
              <a:ext uri="{FF2B5EF4-FFF2-40B4-BE49-F238E27FC236}">
                <a16:creationId xmlns:a16="http://schemas.microsoft.com/office/drawing/2014/main" id="{455C52D0-DC3E-4EF6-84F7-4595899EF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6863" y="2780754"/>
            <a:ext cx="2763289" cy="43338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모두 자리에서 일어나세요</a:t>
            </a:r>
          </a:p>
        </p:txBody>
      </p:sp>
      <p:sp>
        <p:nvSpPr>
          <p:cNvPr id="13" name="사각형: 둥근 모서리 11">
            <a:extLst>
              <a:ext uri="{FF2B5EF4-FFF2-40B4-BE49-F238E27FC236}">
                <a16:creationId xmlns:a16="http://schemas.microsoft.com/office/drawing/2014/main" id="{0AE416BA-530F-4827-83E6-B09F153C1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6864" y="3533229"/>
            <a:ext cx="2761700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양손을 드세요</a:t>
            </a:r>
          </a:p>
        </p:txBody>
      </p:sp>
      <p:sp>
        <p:nvSpPr>
          <p:cNvPr id="14" name="사각형: 둥근 모서리 12">
            <a:extLst>
              <a:ext uri="{FF2B5EF4-FFF2-40B4-BE49-F238E27FC236}">
                <a16:creationId xmlns:a16="http://schemas.microsoft.com/office/drawing/2014/main" id="{F7704DA8-16AD-49DF-A909-85AD45200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6863" y="4249192"/>
            <a:ext cx="2761700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양손을 </a:t>
            </a:r>
            <a:r>
              <a:rPr lang="en-US" altLang="ko-KR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 흔드세요</a:t>
            </a:r>
          </a:p>
        </p:txBody>
      </p:sp>
      <p:sp>
        <p:nvSpPr>
          <p:cNvPr id="15" name="사각형: 둥근 모서리 13">
            <a:extLst>
              <a:ext uri="{FF2B5EF4-FFF2-40B4-BE49-F238E27FC236}">
                <a16:creationId xmlns:a16="http://schemas.microsoft.com/office/drawing/2014/main" id="{48F73D88-B049-4235-93A4-141515B7C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6863" y="4941342"/>
            <a:ext cx="2761700" cy="576262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머리를 손끝으로 </a:t>
            </a:r>
            <a:r>
              <a:rPr lang="en-US" altLang="ko-KR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 때리세요</a:t>
            </a:r>
          </a:p>
        </p:txBody>
      </p:sp>
      <p:sp>
        <p:nvSpPr>
          <p:cNvPr id="16" name="사각형: 둥근 모서리 14">
            <a:extLst>
              <a:ext uri="{FF2B5EF4-FFF2-40B4-BE49-F238E27FC236}">
                <a16:creationId xmlns:a16="http://schemas.microsoft.com/office/drawing/2014/main" id="{8CBC44A7-5FE1-417D-91F2-8E8C0A41C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851" y="5733504"/>
            <a:ext cx="2734712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자리에 앉으세요</a:t>
            </a:r>
            <a:r>
              <a:rPr lang="en-US" altLang="ko-KR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끝</a:t>
            </a:r>
          </a:p>
        </p:txBody>
      </p:sp>
      <p:sp>
        <p:nvSpPr>
          <p:cNvPr id="17" name="화살표: 오른쪽 2">
            <a:extLst>
              <a:ext uri="{FF2B5EF4-FFF2-40B4-BE49-F238E27FC236}">
                <a16:creationId xmlns:a16="http://schemas.microsoft.com/office/drawing/2014/main" id="{49881B59-300E-4DCC-A81B-4EFC204D404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21064" y="3166517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화살표: 오른쪽 15">
            <a:extLst>
              <a:ext uri="{FF2B5EF4-FFF2-40B4-BE49-F238E27FC236}">
                <a16:creationId xmlns:a16="http://schemas.microsoft.com/office/drawing/2014/main" id="{2DED00F6-7A48-4F57-97B2-4EDA7FE05FE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44083" y="3903910"/>
            <a:ext cx="323850" cy="43338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화살표: 오른쪽 16">
            <a:extLst>
              <a:ext uri="{FF2B5EF4-FFF2-40B4-BE49-F238E27FC236}">
                <a16:creationId xmlns:a16="http://schemas.microsoft.com/office/drawing/2014/main" id="{2C90644E-B5C3-40B8-A7FF-6763BE86B1C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09951" y="4633367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화살표: 오른쪽 17">
            <a:extLst>
              <a:ext uri="{FF2B5EF4-FFF2-40B4-BE49-F238E27FC236}">
                <a16:creationId xmlns:a16="http://schemas.microsoft.com/office/drawing/2014/main" id="{03A91460-2CBF-4CC0-A68D-6CD5409D4DE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21064" y="5463629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사각형: 둥근 모서리 14">
            <a:extLst>
              <a:ext uri="{FF2B5EF4-FFF2-40B4-BE49-F238E27FC236}">
                <a16:creationId xmlns:a16="http://schemas.microsoft.com/office/drawing/2014/main" id="{DDCE5956-AA27-42C2-8E03-65A39A3F9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276" y="2157661"/>
            <a:ext cx="2763288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시작</a:t>
            </a:r>
          </a:p>
        </p:txBody>
      </p:sp>
      <p:sp>
        <p:nvSpPr>
          <p:cNvPr id="22" name="화살표: 오른쪽 2">
            <a:extLst>
              <a:ext uri="{FF2B5EF4-FFF2-40B4-BE49-F238E27FC236}">
                <a16:creationId xmlns:a16="http://schemas.microsoft.com/office/drawing/2014/main" id="{883EE4A0-3C30-444B-9CC1-37BE962C300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23384" y="2456904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321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2D9BB77-C6CF-4020-9D08-6A6BE4E574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456632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생각 열기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651" name="文本框 7">
            <a:extLst>
              <a:ext uri="{FF2B5EF4-FFF2-40B4-BE49-F238E27FC236}">
                <a16:creationId xmlns:a16="http://schemas.microsoft.com/office/drawing/2014/main" id="{53606C94-375B-42DC-8B1B-9C2694F32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알고리즘의 구조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652" name="직사각형 6">
            <a:extLst>
              <a:ext uri="{FF2B5EF4-FFF2-40B4-BE49-F238E27FC236}">
                <a16:creationId xmlns:a16="http://schemas.microsoft.com/office/drawing/2014/main" id="{00EEA448-4F77-46C4-8E5F-831BF2668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7653" name="그림 7">
            <a:extLst>
              <a:ext uri="{FF2B5EF4-FFF2-40B4-BE49-F238E27FC236}">
                <a16:creationId xmlns:a16="http://schemas.microsoft.com/office/drawing/2014/main" id="{0349E5B4-018C-4AE1-8878-606008EC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2205038"/>
            <a:ext cx="7185025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21253DBB-D665-4987-A600-83B0B1509EDA}"/>
              </a:ext>
            </a:extLst>
          </p:cNvPr>
          <p:cNvSpPr/>
          <p:nvPr/>
        </p:nvSpPr>
        <p:spPr>
          <a:xfrm>
            <a:off x="815975" y="5659438"/>
            <a:ext cx="1687513" cy="4778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rgbClr val="FFFF9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순차 구조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CAC9025-C30D-4531-8F6F-1DCD3B61AFD9}"/>
              </a:ext>
            </a:extLst>
          </p:cNvPr>
          <p:cNvSpPr/>
          <p:nvPr/>
        </p:nvSpPr>
        <p:spPr>
          <a:xfrm>
            <a:off x="3171825" y="5643563"/>
            <a:ext cx="1687513" cy="4778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반복 구조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7BE682A-749E-4E99-8871-7DDF3808F7A0}"/>
              </a:ext>
            </a:extLst>
          </p:cNvPr>
          <p:cNvSpPr/>
          <p:nvPr/>
        </p:nvSpPr>
        <p:spPr>
          <a:xfrm>
            <a:off x="6053138" y="5637213"/>
            <a:ext cx="1687512" cy="4778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>
                <a:solidFill>
                  <a:schemeClr val="accent1">
                    <a:lumMod val="20000"/>
                    <a:lumOff val="8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선택 구조</a:t>
            </a:r>
            <a:endParaRPr lang="ko-KR" altLang="en-US" sz="2400" dirty="0">
              <a:solidFill>
                <a:schemeClr val="accent1">
                  <a:lumMod val="20000"/>
                  <a:lumOff val="8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657" name="슬라이드 번호 개체 틀 1">
            <a:extLst>
              <a:ext uri="{FF2B5EF4-FFF2-40B4-BE49-F238E27FC236}">
                <a16:creationId xmlns:a16="http://schemas.microsoft.com/office/drawing/2014/main" id="{F2093A04-97AF-4C67-8C58-80A2E786D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431BE6-414C-4AA0-8080-5E347131F069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s-ES" altLang="ko-KR" sz="1400"/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BD23D88A-ED4B-4B06-B198-D3D187FD3937}"/>
              </a:ext>
            </a:extLst>
          </p:cNvPr>
          <p:cNvSpPr/>
          <p:nvPr/>
        </p:nvSpPr>
        <p:spPr bwMode="auto">
          <a:xfrm>
            <a:off x="933216" y="5481340"/>
            <a:ext cx="1491877" cy="802282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88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2D9BB77-C6CF-4020-9D08-6A6BE4E574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생각 열기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651" name="文本框 7">
            <a:extLst>
              <a:ext uri="{FF2B5EF4-FFF2-40B4-BE49-F238E27FC236}">
                <a16:creationId xmlns:a16="http://schemas.microsoft.com/office/drawing/2014/main" id="{53606C94-375B-42DC-8B1B-9C2694F32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명령대로 따라하기 게임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652" name="직사각형 6">
            <a:extLst>
              <a:ext uri="{FF2B5EF4-FFF2-40B4-BE49-F238E27FC236}">
                <a16:creationId xmlns:a16="http://schemas.microsoft.com/office/drawing/2014/main" id="{00EEA448-4F77-46C4-8E5F-831BF2668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657" name="슬라이드 번호 개체 틀 1">
            <a:extLst>
              <a:ext uri="{FF2B5EF4-FFF2-40B4-BE49-F238E27FC236}">
                <a16:creationId xmlns:a16="http://schemas.microsoft.com/office/drawing/2014/main" id="{F2093A04-97AF-4C67-8C58-80A2E786D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431BE6-414C-4AA0-8080-5E347131F069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s-ES" altLang="ko-KR" sz="1400"/>
          </a:p>
        </p:txBody>
      </p:sp>
      <p:sp>
        <p:nvSpPr>
          <p:cNvPr id="13" name="사각형: 둥근 모서리 11">
            <a:extLst>
              <a:ext uri="{FF2B5EF4-FFF2-40B4-BE49-F238E27FC236}">
                <a16:creationId xmlns:a16="http://schemas.microsoft.com/office/drawing/2014/main" id="{0AE416BA-530F-4827-83E6-B09F153C1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4895" y="4263876"/>
            <a:ext cx="2376262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오른손을 드세요</a:t>
            </a:r>
          </a:p>
        </p:txBody>
      </p:sp>
      <p:sp>
        <p:nvSpPr>
          <p:cNvPr id="15" name="사각형: 둥근 모서리 13">
            <a:extLst>
              <a:ext uri="{FF2B5EF4-FFF2-40B4-BE49-F238E27FC236}">
                <a16:creationId xmlns:a16="http://schemas.microsoft.com/office/drawing/2014/main" id="{48F73D88-B049-4235-93A4-141515B7C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4894" y="4941342"/>
            <a:ext cx="2376263" cy="576262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오른손을 인사하듯이 </a:t>
            </a:r>
            <a:r>
              <a:rPr lang="en-US" altLang="ko-KR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 흔드세요</a:t>
            </a:r>
          </a:p>
        </p:txBody>
      </p:sp>
      <p:sp>
        <p:nvSpPr>
          <p:cNvPr id="16" name="사각형: 둥근 모서리 14">
            <a:extLst>
              <a:ext uri="{FF2B5EF4-FFF2-40B4-BE49-F238E27FC236}">
                <a16:creationId xmlns:a16="http://schemas.microsoft.com/office/drawing/2014/main" id="{8CBC44A7-5FE1-417D-91F2-8E8C0A41C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1882" y="5733504"/>
            <a:ext cx="2376262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자리에 앉으세요</a:t>
            </a:r>
            <a:r>
              <a:rPr lang="en-US" altLang="ko-KR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끝</a:t>
            </a:r>
          </a:p>
        </p:txBody>
      </p:sp>
      <p:sp>
        <p:nvSpPr>
          <p:cNvPr id="17" name="화살표: 오른쪽 2">
            <a:extLst>
              <a:ext uri="{FF2B5EF4-FFF2-40B4-BE49-F238E27FC236}">
                <a16:creationId xmlns:a16="http://schemas.microsoft.com/office/drawing/2014/main" id="{49881B59-300E-4DCC-A81B-4EFC204D404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03417" y="3915271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화살표: 오른쪽 15">
            <a:extLst>
              <a:ext uri="{FF2B5EF4-FFF2-40B4-BE49-F238E27FC236}">
                <a16:creationId xmlns:a16="http://schemas.microsoft.com/office/drawing/2014/main" id="{2DED00F6-7A48-4F57-97B2-4EDA7FE05FE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26436" y="4634557"/>
            <a:ext cx="323850" cy="43338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화살표: 오른쪽 17">
            <a:extLst>
              <a:ext uri="{FF2B5EF4-FFF2-40B4-BE49-F238E27FC236}">
                <a16:creationId xmlns:a16="http://schemas.microsoft.com/office/drawing/2014/main" id="{03A91460-2CBF-4CC0-A68D-6CD5409D4DE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03417" y="5463629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사각형: 둥근 모서리 14">
            <a:extLst>
              <a:ext uri="{FF2B5EF4-FFF2-40B4-BE49-F238E27FC236}">
                <a16:creationId xmlns:a16="http://schemas.microsoft.com/office/drawing/2014/main" id="{DDCE5956-AA27-42C2-8E03-65A39A3F9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3307" y="2157661"/>
            <a:ext cx="2376262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시작</a:t>
            </a:r>
          </a:p>
        </p:txBody>
      </p:sp>
      <p:sp>
        <p:nvSpPr>
          <p:cNvPr id="22" name="화살표: 오른쪽 2">
            <a:extLst>
              <a:ext uri="{FF2B5EF4-FFF2-40B4-BE49-F238E27FC236}">
                <a16:creationId xmlns:a16="http://schemas.microsoft.com/office/drawing/2014/main" id="{883EE4A0-3C30-444B-9CC1-37BE962C300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05737" y="2456904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화살표: 위로 굽음 2">
            <a:extLst>
              <a:ext uri="{FF2B5EF4-FFF2-40B4-BE49-F238E27FC236}">
                <a16:creationId xmlns:a16="http://schemas.microsoft.com/office/drawing/2014/main" id="{7692249C-7556-439E-B941-63A00316BAF5}"/>
              </a:ext>
            </a:extLst>
          </p:cNvPr>
          <p:cNvSpPr/>
          <p:nvPr/>
        </p:nvSpPr>
        <p:spPr bwMode="auto">
          <a:xfrm rot="16200000">
            <a:off x="5021058" y="2691910"/>
            <a:ext cx="532631" cy="566651"/>
          </a:xfrm>
          <a:prstGeom prst="bentUpArrow">
            <a:avLst>
              <a:gd name="adj1" fmla="val 25000"/>
              <a:gd name="adj2" fmla="val 30834"/>
              <a:gd name="adj3" fmla="val 2500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8533B8-36A0-47D3-ABDE-2AC0EACE907C}"/>
              </a:ext>
            </a:extLst>
          </p:cNvPr>
          <p:cNvSpPr txBox="1"/>
          <p:nvPr/>
        </p:nvSpPr>
        <p:spPr>
          <a:xfrm>
            <a:off x="5508104" y="2853247"/>
            <a:ext cx="141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아니요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8F94C6-81B7-4BEA-8E5B-E28BF3938894}"/>
              </a:ext>
            </a:extLst>
          </p:cNvPr>
          <p:cNvSpPr txBox="1"/>
          <p:nvPr/>
        </p:nvSpPr>
        <p:spPr>
          <a:xfrm>
            <a:off x="4861357" y="3847048"/>
            <a:ext cx="141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예</a:t>
            </a:r>
          </a:p>
        </p:txBody>
      </p:sp>
      <p:sp>
        <p:nvSpPr>
          <p:cNvPr id="2" name="순서도: 판단 1">
            <a:extLst>
              <a:ext uri="{FF2B5EF4-FFF2-40B4-BE49-F238E27FC236}">
                <a16:creationId xmlns:a16="http://schemas.microsoft.com/office/drawing/2014/main" id="{0C3028F3-4E47-40DA-8C68-861AA09C12B1}"/>
              </a:ext>
            </a:extLst>
          </p:cNvPr>
          <p:cNvSpPr/>
          <p:nvPr/>
        </p:nvSpPr>
        <p:spPr bwMode="auto">
          <a:xfrm>
            <a:off x="3500230" y="2829048"/>
            <a:ext cx="2376262" cy="1163885"/>
          </a:xfrm>
          <a:prstGeom prst="flowChartDecisio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1~15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번까지 </a:t>
            </a:r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eaLnBrk="1" hangingPunct="1"/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자리에서 일어나세요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03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文本框 7">
            <a:extLst>
              <a:ext uri="{FF2B5EF4-FFF2-40B4-BE49-F238E27FC236}">
                <a16:creationId xmlns:a16="http://schemas.microsoft.com/office/drawing/2014/main" id="{53606C94-375B-42DC-8B1B-9C2694F32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알고리즘의 구조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652" name="직사각형 6">
            <a:extLst>
              <a:ext uri="{FF2B5EF4-FFF2-40B4-BE49-F238E27FC236}">
                <a16:creationId xmlns:a16="http://schemas.microsoft.com/office/drawing/2014/main" id="{00EEA448-4F77-46C4-8E5F-831BF2668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7653" name="그림 7">
            <a:extLst>
              <a:ext uri="{FF2B5EF4-FFF2-40B4-BE49-F238E27FC236}">
                <a16:creationId xmlns:a16="http://schemas.microsoft.com/office/drawing/2014/main" id="{0349E5B4-018C-4AE1-8878-606008EC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2205038"/>
            <a:ext cx="7185025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21253DBB-D665-4987-A600-83B0B1509EDA}"/>
              </a:ext>
            </a:extLst>
          </p:cNvPr>
          <p:cNvSpPr/>
          <p:nvPr/>
        </p:nvSpPr>
        <p:spPr>
          <a:xfrm>
            <a:off x="815975" y="5659438"/>
            <a:ext cx="1687513" cy="4778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rgbClr val="FFFF9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순차 구조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CAC9025-C30D-4531-8F6F-1DCD3B61AFD9}"/>
              </a:ext>
            </a:extLst>
          </p:cNvPr>
          <p:cNvSpPr/>
          <p:nvPr/>
        </p:nvSpPr>
        <p:spPr>
          <a:xfrm>
            <a:off x="3171825" y="5643563"/>
            <a:ext cx="1687513" cy="4778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반복 구조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7BE682A-749E-4E99-8871-7DDF3808F7A0}"/>
              </a:ext>
            </a:extLst>
          </p:cNvPr>
          <p:cNvSpPr/>
          <p:nvPr/>
        </p:nvSpPr>
        <p:spPr>
          <a:xfrm>
            <a:off x="6053138" y="5637213"/>
            <a:ext cx="1687512" cy="4778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>
                <a:solidFill>
                  <a:schemeClr val="accent1">
                    <a:lumMod val="20000"/>
                    <a:lumOff val="8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선택 구조</a:t>
            </a:r>
            <a:endParaRPr lang="ko-KR" altLang="en-US" sz="2400" dirty="0">
              <a:solidFill>
                <a:schemeClr val="accent1">
                  <a:lumMod val="20000"/>
                  <a:lumOff val="8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657" name="슬라이드 번호 개체 틀 1">
            <a:extLst>
              <a:ext uri="{FF2B5EF4-FFF2-40B4-BE49-F238E27FC236}">
                <a16:creationId xmlns:a16="http://schemas.microsoft.com/office/drawing/2014/main" id="{F2093A04-97AF-4C67-8C58-80A2E786D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431BE6-414C-4AA0-8080-5E347131F069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s-ES" altLang="ko-KR" sz="1400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3F04491-8906-4939-A287-0E26D9F93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76250"/>
            <a:ext cx="3456632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ko-KR" altLang="en-US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지난 시간에 이어서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1BD01139-A66D-4E3B-80DC-51F3EA0E312B}"/>
              </a:ext>
            </a:extLst>
          </p:cNvPr>
          <p:cNvSpPr/>
          <p:nvPr/>
        </p:nvSpPr>
        <p:spPr bwMode="auto">
          <a:xfrm>
            <a:off x="6180006" y="5481340"/>
            <a:ext cx="1491877" cy="802282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94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2D9BB77-C6CF-4020-9D08-6A6BE4E574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생각 열기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651" name="文本框 7">
            <a:extLst>
              <a:ext uri="{FF2B5EF4-FFF2-40B4-BE49-F238E27FC236}">
                <a16:creationId xmlns:a16="http://schemas.microsoft.com/office/drawing/2014/main" id="{53606C94-375B-42DC-8B1B-9C2694F32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명령대로 따라하기 게임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652" name="직사각형 6">
            <a:extLst>
              <a:ext uri="{FF2B5EF4-FFF2-40B4-BE49-F238E27FC236}">
                <a16:creationId xmlns:a16="http://schemas.microsoft.com/office/drawing/2014/main" id="{00EEA448-4F77-46C4-8E5F-831BF2668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657" name="슬라이드 번호 개체 틀 1">
            <a:extLst>
              <a:ext uri="{FF2B5EF4-FFF2-40B4-BE49-F238E27FC236}">
                <a16:creationId xmlns:a16="http://schemas.microsoft.com/office/drawing/2014/main" id="{F2093A04-97AF-4C67-8C58-80A2E786D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431BE6-414C-4AA0-8080-5E347131F069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s-ES" altLang="ko-KR" sz="1400"/>
          </a:p>
        </p:txBody>
      </p:sp>
      <p:sp>
        <p:nvSpPr>
          <p:cNvPr id="21" name="사각형: 둥근 모서리 14">
            <a:extLst>
              <a:ext uri="{FF2B5EF4-FFF2-40B4-BE49-F238E27FC236}">
                <a16:creationId xmlns:a16="http://schemas.microsoft.com/office/drawing/2014/main" id="{DDCE5956-AA27-42C2-8E03-65A39A3F9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1837" y="2157661"/>
            <a:ext cx="2880323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시작</a:t>
            </a:r>
          </a:p>
        </p:txBody>
      </p:sp>
      <p:sp>
        <p:nvSpPr>
          <p:cNvPr id="22" name="화살표: 오른쪽 2">
            <a:extLst>
              <a:ext uri="{FF2B5EF4-FFF2-40B4-BE49-F238E27FC236}">
                <a16:creationId xmlns:a16="http://schemas.microsoft.com/office/drawing/2014/main" id="{883EE4A0-3C30-444B-9CC1-37BE962C300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09951" y="2456904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사각형: 둥근 모서리 1">
            <a:extLst>
              <a:ext uri="{FF2B5EF4-FFF2-40B4-BE49-F238E27FC236}">
                <a16:creationId xmlns:a16="http://schemas.microsoft.com/office/drawing/2014/main" id="{8F7FBC08-FF4D-439E-861F-4ABFB6147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6863" y="2780754"/>
            <a:ext cx="2763289" cy="43338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모두 자리에서 일어나세요</a:t>
            </a:r>
          </a:p>
        </p:txBody>
      </p:sp>
      <p:sp>
        <p:nvSpPr>
          <p:cNvPr id="24" name="사각형: 둥근 모서리 11">
            <a:extLst>
              <a:ext uri="{FF2B5EF4-FFF2-40B4-BE49-F238E27FC236}">
                <a16:creationId xmlns:a16="http://schemas.microsoft.com/office/drawing/2014/main" id="{91D954C8-AD8A-4FC5-8CD1-18A97919B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6864" y="3533229"/>
            <a:ext cx="2761700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짝과 서로 마주보세요</a:t>
            </a:r>
          </a:p>
        </p:txBody>
      </p:sp>
      <p:sp>
        <p:nvSpPr>
          <p:cNvPr id="26" name="사각형: 둥근 모서리 13">
            <a:extLst>
              <a:ext uri="{FF2B5EF4-FFF2-40B4-BE49-F238E27FC236}">
                <a16:creationId xmlns:a16="http://schemas.microsoft.com/office/drawing/2014/main" id="{BED16065-13E1-49B4-AAB2-1EA488F0E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6863" y="4293096"/>
            <a:ext cx="2761700" cy="576262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가위바위보를 하세요</a:t>
            </a:r>
          </a:p>
        </p:txBody>
      </p:sp>
      <p:sp>
        <p:nvSpPr>
          <p:cNvPr id="27" name="사각형: 둥근 모서리 14">
            <a:extLst>
              <a:ext uri="{FF2B5EF4-FFF2-40B4-BE49-F238E27FC236}">
                <a16:creationId xmlns:a16="http://schemas.microsoft.com/office/drawing/2014/main" id="{8F2E25F3-E3A9-4994-A5F0-11BB4E15B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851" y="5733504"/>
            <a:ext cx="2734712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자리에 앉으세요</a:t>
            </a:r>
            <a:r>
              <a:rPr lang="en-US" altLang="ko-KR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끝</a:t>
            </a:r>
          </a:p>
        </p:txBody>
      </p:sp>
      <p:sp>
        <p:nvSpPr>
          <p:cNvPr id="28" name="화살표: 오른쪽 2">
            <a:extLst>
              <a:ext uri="{FF2B5EF4-FFF2-40B4-BE49-F238E27FC236}">
                <a16:creationId xmlns:a16="http://schemas.microsoft.com/office/drawing/2014/main" id="{CB904E13-AD9B-4F93-83BC-D102DAC879F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21064" y="3166517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9" name="화살표: 오른쪽 15">
            <a:extLst>
              <a:ext uri="{FF2B5EF4-FFF2-40B4-BE49-F238E27FC236}">
                <a16:creationId xmlns:a16="http://schemas.microsoft.com/office/drawing/2014/main" id="{81EAD873-27EF-4B5F-BBCA-9ED093D42A1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44083" y="3903910"/>
            <a:ext cx="323850" cy="43338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1" name="화살표: 오른쪽 17">
            <a:extLst>
              <a:ext uri="{FF2B5EF4-FFF2-40B4-BE49-F238E27FC236}">
                <a16:creationId xmlns:a16="http://schemas.microsoft.com/office/drawing/2014/main" id="{C8902892-97ED-42AF-8BA1-B9D82CA4481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21064" y="5463629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순서도: 판단 1">
            <a:extLst>
              <a:ext uri="{FF2B5EF4-FFF2-40B4-BE49-F238E27FC236}">
                <a16:creationId xmlns:a16="http://schemas.microsoft.com/office/drawing/2014/main" id="{E77B3364-6DFE-4042-95AC-CB7ECBD021C6}"/>
              </a:ext>
            </a:extLst>
          </p:cNvPr>
          <p:cNvSpPr/>
          <p:nvPr/>
        </p:nvSpPr>
        <p:spPr bwMode="auto">
          <a:xfrm>
            <a:off x="3147912" y="4913507"/>
            <a:ext cx="2880323" cy="576262"/>
          </a:xfrm>
          <a:prstGeom prst="flowChartDecisio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이겼으면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7" name="화살표: 위로 굽음 36">
            <a:extLst>
              <a:ext uri="{FF2B5EF4-FFF2-40B4-BE49-F238E27FC236}">
                <a16:creationId xmlns:a16="http://schemas.microsoft.com/office/drawing/2014/main" id="{7A99489F-168D-42B6-98E1-39E6FDF53B00}"/>
              </a:ext>
            </a:extLst>
          </p:cNvPr>
          <p:cNvSpPr/>
          <p:nvPr/>
        </p:nvSpPr>
        <p:spPr bwMode="auto">
          <a:xfrm rot="16200000">
            <a:off x="5876466" y="4520690"/>
            <a:ext cx="738831" cy="614637"/>
          </a:xfrm>
          <a:prstGeom prst="bentUpArrow">
            <a:avLst>
              <a:gd name="adj1" fmla="val 25000"/>
              <a:gd name="adj2" fmla="val 30834"/>
              <a:gd name="adj3" fmla="val 2500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71F3899-42E6-4570-8D5A-ECD1F9D435E9}"/>
              </a:ext>
            </a:extLst>
          </p:cNvPr>
          <p:cNvSpPr txBox="1"/>
          <p:nvPr/>
        </p:nvSpPr>
        <p:spPr>
          <a:xfrm>
            <a:off x="6442619" y="4602921"/>
            <a:ext cx="141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아니요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B1F736A-A8D4-4221-B963-5CAF95F75EEE}"/>
              </a:ext>
            </a:extLst>
          </p:cNvPr>
          <p:cNvSpPr txBox="1"/>
          <p:nvPr/>
        </p:nvSpPr>
        <p:spPr>
          <a:xfrm>
            <a:off x="4808806" y="5373621"/>
            <a:ext cx="141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예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41F8183-CCC2-452E-9F71-12D04D29F522}"/>
              </a:ext>
            </a:extLst>
          </p:cNvPr>
          <p:cNvSpPr/>
          <p:nvPr/>
        </p:nvSpPr>
        <p:spPr bwMode="auto">
          <a:xfrm>
            <a:off x="5945997" y="5094857"/>
            <a:ext cx="614637" cy="16549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2D9BE8-7D14-4B77-9388-FD35A5410121}"/>
              </a:ext>
            </a:extLst>
          </p:cNvPr>
          <p:cNvSpPr txBox="1"/>
          <p:nvPr/>
        </p:nvSpPr>
        <p:spPr>
          <a:xfrm>
            <a:off x="1282698" y="4396561"/>
            <a:ext cx="1763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나눔고딕" panose="020D0604000000000000" pitchFamily="50" charset="-127"/>
                <a:ea typeface="나눔고딕" panose="020D0604000000000000" pitchFamily="50" charset="-127"/>
              </a:rPr>
              <a:t>남은 학생들끼리</a:t>
            </a:r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768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19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2" grpId="0" animBg="1"/>
      <p:bldP spid="37" grpId="0" animBg="1"/>
      <p:bldP spid="38" grpId="0"/>
      <p:bldP spid="39" grpId="0"/>
      <p:bldP spid="5" grpId="0" animBg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文本框 7">
            <a:extLst>
              <a:ext uri="{FF2B5EF4-FFF2-40B4-BE49-F238E27FC236}">
                <a16:creationId xmlns:a16="http://schemas.microsoft.com/office/drawing/2014/main" id="{53606C94-375B-42DC-8B1B-9C2694F32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알고리즘의 구조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652" name="직사각형 6">
            <a:extLst>
              <a:ext uri="{FF2B5EF4-FFF2-40B4-BE49-F238E27FC236}">
                <a16:creationId xmlns:a16="http://schemas.microsoft.com/office/drawing/2014/main" id="{00EEA448-4F77-46C4-8E5F-831BF2668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7653" name="그림 7">
            <a:extLst>
              <a:ext uri="{FF2B5EF4-FFF2-40B4-BE49-F238E27FC236}">
                <a16:creationId xmlns:a16="http://schemas.microsoft.com/office/drawing/2014/main" id="{0349E5B4-018C-4AE1-8878-606008EC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2205038"/>
            <a:ext cx="7185025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21253DBB-D665-4987-A600-83B0B1509EDA}"/>
              </a:ext>
            </a:extLst>
          </p:cNvPr>
          <p:cNvSpPr/>
          <p:nvPr/>
        </p:nvSpPr>
        <p:spPr>
          <a:xfrm>
            <a:off x="815975" y="5659438"/>
            <a:ext cx="1687513" cy="4778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rgbClr val="FFFF9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순차 구조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CAC9025-C30D-4531-8F6F-1DCD3B61AFD9}"/>
              </a:ext>
            </a:extLst>
          </p:cNvPr>
          <p:cNvSpPr/>
          <p:nvPr/>
        </p:nvSpPr>
        <p:spPr>
          <a:xfrm>
            <a:off x="3171825" y="5643563"/>
            <a:ext cx="1687513" cy="4778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반복 구조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7BE682A-749E-4E99-8871-7DDF3808F7A0}"/>
              </a:ext>
            </a:extLst>
          </p:cNvPr>
          <p:cNvSpPr/>
          <p:nvPr/>
        </p:nvSpPr>
        <p:spPr>
          <a:xfrm>
            <a:off x="6053138" y="5637213"/>
            <a:ext cx="1687512" cy="4778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>
                <a:solidFill>
                  <a:schemeClr val="accent1">
                    <a:lumMod val="20000"/>
                    <a:lumOff val="8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선택 구조</a:t>
            </a:r>
            <a:endParaRPr lang="ko-KR" altLang="en-US" sz="2400" dirty="0">
              <a:solidFill>
                <a:schemeClr val="accent1">
                  <a:lumMod val="20000"/>
                  <a:lumOff val="8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657" name="슬라이드 번호 개체 틀 1">
            <a:extLst>
              <a:ext uri="{FF2B5EF4-FFF2-40B4-BE49-F238E27FC236}">
                <a16:creationId xmlns:a16="http://schemas.microsoft.com/office/drawing/2014/main" id="{F2093A04-97AF-4C67-8C58-80A2E786D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431BE6-414C-4AA0-8080-5E347131F069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s-ES" altLang="ko-KR" sz="1400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3F04491-8906-4939-A287-0E26D9F93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76250"/>
            <a:ext cx="3456632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ko-KR" altLang="en-US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지난 시간에 이어서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1BD01139-A66D-4E3B-80DC-51F3EA0E312B}"/>
              </a:ext>
            </a:extLst>
          </p:cNvPr>
          <p:cNvSpPr/>
          <p:nvPr/>
        </p:nvSpPr>
        <p:spPr bwMode="auto">
          <a:xfrm>
            <a:off x="3296147" y="5481340"/>
            <a:ext cx="1491877" cy="802282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08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E9A4BF4-1E34-4DCF-903C-BEE8EAD97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56AB0B-450D-477E-9302-608B77EB6925}" type="slidenum">
              <a:rPr lang="es-ES" altLang="ko-KR" smtClean="0"/>
              <a:pPr>
                <a:defRPr/>
              </a:pPr>
              <a:t>18</a:t>
            </a:fld>
            <a:endParaRPr lang="es-ES" altLang="ko-K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75079FB-1070-479C-B56F-8C6C20CC26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생각 열기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C1562A0-0611-4C08-AF14-B1B2D2A1B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982469"/>
            <a:ext cx="74168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4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명령대로 따라하게 하려면</a:t>
            </a:r>
            <a:r>
              <a:rPr lang="en-US" altLang="ko-KR" sz="44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zh-CN" altLang="en-US" sz="44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직사각형 6">
            <a:extLst>
              <a:ext uri="{FF2B5EF4-FFF2-40B4-BE49-F238E27FC236}">
                <a16:creationId xmlns:a16="http://schemas.microsoft.com/office/drawing/2014/main" id="{55BB9202-641B-4B79-923F-244CA450E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303BD3F8-3255-4693-B26C-0B20E073662C}"/>
              </a:ext>
            </a:extLst>
          </p:cNvPr>
          <p:cNvSpPr/>
          <p:nvPr/>
        </p:nvSpPr>
        <p:spPr bwMode="auto">
          <a:xfrm>
            <a:off x="1116013" y="4023818"/>
            <a:ext cx="1349375" cy="13493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ko-KR" altLang="en-US" sz="3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입력</a:t>
            </a:r>
          </a:p>
        </p:txBody>
      </p:sp>
      <p:sp>
        <p:nvSpPr>
          <p:cNvPr id="12" name="타원 22">
            <a:extLst>
              <a:ext uri="{FF2B5EF4-FFF2-40B4-BE49-F238E27FC236}">
                <a16:creationId xmlns:a16="http://schemas.microsoft.com/office/drawing/2014/main" id="{07EEF933-F966-4362-85C5-28B258C23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613" y="4023818"/>
            <a:ext cx="1349375" cy="1349375"/>
          </a:xfrm>
          <a:prstGeom prst="ellipse">
            <a:avLst/>
          </a:prstGeom>
          <a:solidFill>
            <a:srgbClr val="F1EE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b="1">
                <a:latin typeface="나눔고딕" panose="020D0604000000000000" pitchFamily="50" charset="-127"/>
                <a:ea typeface="나눔고딕" panose="020D0604000000000000" pitchFamily="50" charset="-127"/>
              </a:rPr>
              <a:t>출력</a:t>
            </a:r>
          </a:p>
        </p:txBody>
      </p:sp>
      <p:sp>
        <p:nvSpPr>
          <p:cNvPr id="13" name="화살표: 오른쪽 23">
            <a:extLst>
              <a:ext uri="{FF2B5EF4-FFF2-40B4-BE49-F238E27FC236}">
                <a16:creationId xmlns:a16="http://schemas.microsoft.com/office/drawing/2014/main" id="{6ADC6C30-85AA-421A-9BE4-FB42B1291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6588" y="4004768"/>
            <a:ext cx="3267075" cy="1368425"/>
          </a:xfrm>
          <a:prstGeom prst="rightArrow">
            <a:avLst>
              <a:gd name="adj1" fmla="val 50000"/>
              <a:gd name="adj2" fmla="val 49971"/>
            </a:avLst>
          </a:prstGeom>
          <a:solidFill>
            <a:srgbClr val="FBB8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>
                <a:latin typeface="나눔고딕" panose="020D0604000000000000" pitchFamily="50" charset="-127"/>
                <a:ea typeface="나눔고딕" panose="020D0604000000000000" pitchFamily="50" charset="-127"/>
              </a:rPr>
              <a:t>문제 해결</a:t>
            </a:r>
          </a:p>
        </p:txBody>
      </p:sp>
      <p:sp>
        <p:nvSpPr>
          <p:cNvPr id="14" name="TextBox 24">
            <a:extLst>
              <a:ext uri="{FF2B5EF4-FFF2-40B4-BE49-F238E27FC236}">
                <a16:creationId xmlns:a16="http://schemas.microsoft.com/office/drawing/2014/main" id="{948BF613-80F8-4DCA-8F49-32420DAAE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0788" y="3334843"/>
            <a:ext cx="1343025" cy="584200"/>
          </a:xfrm>
          <a:prstGeom prst="rect">
            <a:avLst/>
          </a:prstGeom>
          <a:solidFill>
            <a:schemeClr val="accent1">
              <a:alpha val="6196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>
                <a:latin typeface="나눔고딕" panose="020D0604000000000000" pitchFamily="50" charset="-127"/>
                <a:ea typeface="나눔고딕" panose="020D0604000000000000" pitchFamily="50" charset="-127"/>
              </a:rPr>
              <a:t>유한성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id="{3A251582-4BD0-4D4C-98E7-CE7FADF65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8600" y="3388818"/>
            <a:ext cx="1343025" cy="584200"/>
          </a:xfrm>
          <a:prstGeom prst="rect">
            <a:avLst/>
          </a:prstGeom>
          <a:solidFill>
            <a:srgbClr val="92D050">
              <a:alpha val="6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>
                <a:latin typeface="나눔고딕" panose="020D0604000000000000" pitchFamily="50" charset="-127"/>
                <a:ea typeface="나눔고딕" panose="020D0604000000000000" pitchFamily="50" charset="-127"/>
              </a:rPr>
              <a:t>명확성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E18EB4-FE27-42FF-AAC2-32CCD4B78DC2}"/>
              </a:ext>
            </a:extLst>
          </p:cNvPr>
          <p:cNvSpPr txBox="1"/>
          <p:nvPr/>
        </p:nvSpPr>
        <p:spPr>
          <a:xfrm>
            <a:off x="3444875" y="2636343"/>
            <a:ext cx="2116138" cy="585787"/>
          </a:xfrm>
          <a:prstGeom prst="rect">
            <a:avLst/>
          </a:prstGeom>
          <a:solidFill>
            <a:schemeClr val="accent2">
              <a:lumMod val="20000"/>
              <a:lumOff val="80000"/>
              <a:alpha val="62000"/>
            </a:schemeClr>
          </a:solidFill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ko-KR" altLang="en-US" sz="3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수행가능성</a:t>
            </a:r>
          </a:p>
        </p:txBody>
      </p:sp>
      <p:sp>
        <p:nvSpPr>
          <p:cNvPr id="17" name="순서도: 지연 16">
            <a:extLst>
              <a:ext uri="{FF2B5EF4-FFF2-40B4-BE49-F238E27FC236}">
                <a16:creationId xmlns:a16="http://schemas.microsoft.com/office/drawing/2014/main" id="{65839453-5432-42A5-BE40-C923F3E800E6}"/>
              </a:ext>
            </a:extLst>
          </p:cNvPr>
          <p:cNvSpPr/>
          <p:nvPr/>
        </p:nvSpPr>
        <p:spPr bwMode="auto">
          <a:xfrm rot="16200000">
            <a:off x="3735738" y="955306"/>
            <a:ext cx="1674937" cy="4462085"/>
          </a:xfrm>
          <a:prstGeom prst="flowChartDelay">
            <a:avLst/>
          </a:prstGeom>
          <a:noFill/>
          <a:ln w="38100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741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E9A4BF4-1E34-4DCF-903C-BEE8EAD97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56AB0B-450D-477E-9302-608B77EB6925}" type="slidenum">
              <a:rPr lang="es-ES" altLang="ko-KR" smtClean="0"/>
              <a:pPr>
                <a:defRPr/>
              </a:pPr>
              <a:t>19</a:t>
            </a:fld>
            <a:endParaRPr lang="es-ES" altLang="ko-K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75079FB-1070-479C-B56F-8C6C20CC26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생각 열기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C1562A0-0611-4C08-AF14-B1B2D2A1B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982469"/>
            <a:ext cx="7416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36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명령대로 따라하게 하려면</a:t>
            </a:r>
            <a:r>
              <a:rPr lang="en-US" altLang="ko-KR" sz="36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zh-CN" altLang="en-US" sz="36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직사각형 6">
            <a:extLst>
              <a:ext uri="{FF2B5EF4-FFF2-40B4-BE49-F238E27FC236}">
                <a16:creationId xmlns:a16="http://schemas.microsoft.com/office/drawing/2014/main" id="{55BB9202-641B-4B79-923F-244CA450E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303BD3F8-3255-4693-B26C-0B20E073662C}"/>
              </a:ext>
            </a:extLst>
          </p:cNvPr>
          <p:cNvSpPr/>
          <p:nvPr/>
        </p:nvSpPr>
        <p:spPr bwMode="auto">
          <a:xfrm>
            <a:off x="3883066" y="3981461"/>
            <a:ext cx="1171115" cy="1406158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ko-KR" altLang="en-US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입력</a:t>
            </a:r>
          </a:p>
        </p:txBody>
      </p:sp>
      <p:sp>
        <p:nvSpPr>
          <p:cNvPr id="12" name="타원 22">
            <a:extLst>
              <a:ext uri="{FF2B5EF4-FFF2-40B4-BE49-F238E27FC236}">
                <a16:creationId xmlns:a16="http://schemas.microsoft.com/office/drawing/2014/main" id="{07EEF933-F966-4362-85C5-28B258C23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3860345"/>
            <a:ext cx="1000961" cy="1422200"/>
          </a:xfrm>
          <a:prstGeom prst="ellipse">
            <a:avLst/>
          </a:prstGeom>
          <a:solidFill>
            <a:srgbClr val="F1EE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2000" b="1">
                <a:latin typeface="나눔고딕" panose="020D0604000000000000" pitchFamily="50" charset="-127"/>
                <a:ea typeface="나눔고딕" panose="020D0604000000000000" pitchFamily="50" charset="-127"/>
              </a:rPr>
              <a:t>출력</a:t>
            </a:r>
          </a:p>
        </p:txBody>
      </p:sp>
      <p:sp>
        <p:nvSpPr>
          <p:cNvPr id="13" name="화살표: 오른쪽 23">
            <a:extLst>
              <a:ext uri="{FF2B5EF4-FFF2-40B4-BE49-F238E27FC236}">
                <a16:creationId xmlns:a16="http://schemas.microsoft.com/office/drawing/2014/main" id="{6ADC6C30-85AA-421A-9BE4-FB42B1291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2833" y="4192459"/>
            <a:ext cx="2423503" cy="956611"/>
          </a:xfrm>
          <a:prstGeom prst="rightArrow">
            <a:avLst>
              <a:gd name="adj1" fmla="val 50000"/>
              <a:gd name="adj2" fmla="val 49971"/>
            </a:avLst>
          </a:prstGeom>
          <a:solidFill>
            <a:srgbClr val="FBB8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문제 해결</a:t>
            </a:r>
          </a:p>
        </p:txBody>
      </p:sp>
      <p:sp>
        <p:nvSpPr>
          <p:cNvPr id="14" name="TextBox 24">
            <a:extLst>
              <a:ext uri="{FF2B5EF4-FFF2-40B4-BE49-F238E27FC236}">
                <a16:creationId xmlns:a16="http://schemas.microsoft.com/office/drawing/2014/main" id="{948BF613-80F8-4DCA-8F49-32420DAAE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5494" y="3047290"/>
            <a:ext cx="996250" cy="400110"/>
          </a:xfrm>
          <a:prstGeom prst="rect">
            <a:avLst/>
          </a:prstGeom>
          <a:solidFill>
            <a:schemeClr val="accent1">
              <a:alpha val="6196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유한성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id="{3A251582-4BD0-4D4C-98E7-CE7FADF65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2685" y="3041025"/>
            <a:ext cx="996250" cy="400110"/>
          </a:xfrm>
          <a:prstGeom prst="rect">
            <a:avLst/>
          </a:prstGeom>
          <a:solidFill>
            <a:srgbClr val="92D050">
              <a:alpha val="6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명확성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E18EB4-FE27-42FF-AAC2-32CCD4B78DC2}"/>
              </a:ext>
            </a:extLst>
          </p:cNvPr>
          <p:cNvSpPr txBox="1"/>
          <p:nvPr/>
        </p:nvSpPr>
        <p:spPr>
          <a:xfrm>
            <a:off x="5495719" y="2569906"/>
            <a:ext cx="1569742" cy="400110"/>
          </a:xfrm>
          <a:prstGeom prst="rect">
            <a:avLst/>
          </a:prstGeom>
          <a:solidFill>
            <a:schemeClr val="accent2">
              <a:lumMod val="20000"/>
              <a:lumOff val="80000"/>
              <a:alpha val="62000"/>
            </a:schemeClr>
          </a:solidFill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수행가능성</a:t>
            </a:r>
          </a:p>
        </p:txBody>
      </p:sp>
      <p:sp>
        <p:nvSpPr>
          <p:cNvPr id="17" name="순서도: 지연 16">
            <a:extLst>
              <a:ext uri="{FF2B5EF4-FFF2-40B4-BE49-F238E27FC236}">
                <a16:creationId xmlns:a16="http://schemas.microsoft.com/office/drawing/2014/main" id="{65839453-5432-42A5-BE40-C923F3E800E6}"/>
              </a:ext>
            </a:extLst>
          </p:cNvPr>
          <p:cNvSpPr/>
          <p:nvPr/>
        </p:nvSpPr>
        <p:spPr bwMode="auto">
          <a:xfrm rot="16200000">
            <a:off x="5569530" y="1423359"/>
            <a:ext cx="1170881" cy="3309956"/>
          </a:xfrm>
          <a:prstGeom prst="flowChartDelay">
            <a:avLst/>
          </a:prstGeom>
          <a:noFill/>
          <a:ln w="38100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사각형: 둥근 모서리 1">
            <a:extLst>
              <a:ext uri="{FF2B5EF4-FFF2-40B4-BE49-F238E27FC236}">
                <a16:creationId xmlns:a16="http://schemas.microsoft.com/office/drawing/2014/main" id="{0F000626-B66C-499E-B98E-4003876E6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105" y="2841081"/>
            <a:ext cx="2763289" cy="43338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모두 자리에서 일어나세요</a:t>
            </a:r>
          </a:p>
        </p:txBody>
      </p:sp>
      <p:sp>
        <p:nvSpPr>
          <p:cNvPr id="19" name="사각형: 둥근 모서리 11">
            <a:extLst>
              <a:ext uri="{FF2B5EF4-FFF2-40B4-BE49-F238E27FC236}">
                <a16:creationId xmlns:a16="http://schemas.microsoft.com/office/drawing/2014/main" id="{15A09503-D19E-4139-85E5-E9DC1CB2D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106" y="3593556"/>
            <a:ext cx="2761700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양손을 드세요</a:t>
            </a:r>
          </a:p>
        </p:txBody>
      </p:sp>
      <p:sp>
        <p:nvSpPr>
          <p:cNvPr id="20" name="사각형: 둥근 모서리 12">
            <a:extLst>
              <a:ext uri="{FF2B5EF4-FFF2-40B4-BE49-F238E27FC236}">
                <a16:creationId xmlns:a16="http://schemas.microsoft.com/office/drawing/2014/main" id="{9AD8A83A-7DFD-4979-B3AE-0B1BCFA35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105" y="4309519"/>
            <a:ext cx="2761700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양손을 </a:t>
            </a:r>
            <a:r>
              <a:rPr lang="en-US" altLang="ko-KR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 흔드세요</a:t>
            </a:r>
          </a:p>
        </p:txBody>
      </p:sp>
      <p:sp>
        <p:nvSpPr>
          <p:cNvPr id="21" name="사각형: 둥근 모서리 13">
            <a:extLst>
              <a:ext uri="{FF2B5EF4-FFF2-40B4-BE49-F238E27FC236}">
                <a16:creationId xmlns:a16="http://schemas.microsoft.com/office/drawing/2014/main" id="{20E783D5-3B35-4A13-800F-02AE4AEB1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105" y="5001669"/>
            <a:ext cx="2761700" cy="576262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머리를 손끝으로 </a:t>
            </a:r>
            <a:r>
              <a:rPr lang="en-US" altLang="ko-KR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 때리세요</a:t>
            </a:r>
          </a:p>
        </p:txBody>
      </p:sp>
      <p:sp>
        <p:nvSpPr>
          <p:cNvPr id="22" name="사각형: 둥근 모서리 14">
            <a:extLst>
              <a:ext uri="{FF2B5EF4-FFF2-40B4-BE49-F238E27FC236}">
                <a16:creationId xmlns:a16="http://schemas.microsoft.com/office/drawing/2014/main" id="{E2EF812C-B49B-450B-A776-1C9C53A56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093" y="5793831"/>
            <a:ext cx="2734712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자리에 앉으세요</a:t>
            </a:r>
            <a:r>
              <a:rPr lang="en-US" altLang="ko-KR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끝</a:t>
            </a:r>
          </a:p>
        </p:txBody>
      </p:sp>
      <p:sp>
        <p:nvSpPr>
          <p:cNvPr id="23" name="화살표: 오른쪽 2">
            <a:extLst>
              <a:ext uri="{FF2B5EF4-FFF2-40B4-BE49-F238E27FC236}">
                <a16:creationId xmlns:a16="http://schemas.microsoft.com/office/drawing/2014/main" id="{69855867-539F-4007-B3A0-36F32284FC4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02306" y="3226844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화살표: 오른쪽 15">
            <a:extLst>
              <a:ext uri="{FF2B5EF4-FFF2-40B4-BE49-F238E27FC236}">
                <a16:creationId xmlns:a16="http://schemas.microsoft.com/office/drawing/2014/main" id="{97EBDF29-2D59-4EE4-B217-0E4616C2863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25325" y="3964237"/>
            <a:ext cx="323850" cy="43338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화살표: 오른쪽 16">
            <a:extLst>
              <a:ext uri="{FF2B5EF4-FFF2-40B4-BE49-F238E27FC236}">
                <a16:creationId xmlns:a16="http://schemas.microsoft.com/office/drawing/2014/main" id="{0FF79912-B65A-4964-AA55-3615E167281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991193" y="4693694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화살표: 오른쪽 17">
            <a:extLst>
              <a:ext uri="{FF2B5EF4-FFF2-40B4-BE49-F238E27FC236}">
                <a16:creationId xmlns:a16="http://schemas.microsoft.com/office/drawing/2014/main" id="{6582555D-25F2-42DB-8748-E2070C124BE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02306" y="5523956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사각형: 둥근 모서리 14">
            <a:extLst>
              <a:ext uri="{FF2B5EF4-FFF2-40B4-BE49-F238E27FC236}">
                <a16:creationId xmlns:a16="http://schemas.microsoft.com/office/drawing/2014/main" id="{AB8A9195-ABF6-42CC-9EB6-4842DDE8D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518" y="2217988"/>
            <a:ext cx="2763288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시작</a:t>
            </a:r>
          </a:p>
        </p:txBody>
      </p:sp>
      <p:sp>
        <p:nvSpPr>
          <p:cNvPr id="28" name="화살표: 오른쪽 2">
            <a:extLst>
              <a:ext uri="{FF2B5EF4-FFF2-40B4-BE49-F238E27FC236}">
                <a16:creationId xmlns:a16="http://schemas.microsoft.com/office/drawing/2014/main" id="{B15495A6-F0CC-48FA-A15E-84539993CFE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04626" y="2517231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117D9F-A3C2-48AA-9866-BAC44433FBF7}"/>
              </a:ext>
            </a:extLst>
          </p:cNvPr>
          <p:cNvSpPr txBox="1"/>
          <p:nvPr/>
        </p:nvSpPr>
        <p:spPr>
          <a:xfrm>
            <a:off x="3792595" y="4572417"/>
            <a:ext cx="1343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한국어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7B39F29-67A3-4C81-8A44-4EB458EA74F3}"/>
              </a:ext>
            </a:extLst>
          </p:cNvPr>
          <p:cNvSpPr txBox="1"/>
          <p:nvPr/>
        </p:nvSpPr>
        <p:spPr>
          <a:xfrm>
            <a:off x="7738379" y="4498176"/>
            <a:ext cx="957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동작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38C32A7-73C2-49AE-9232-79289BD63577}"/>
              </a:ext>
            </a:extLst>
          </p:cNvPr>
          <p:cNvSpPr/>
          <p:nvPr/>
        </p:nvSpPr>
        <p:spPr bwMode="auto">
          <a:xfrm>
            <a:off x="1835696" y="4356844"/>
            <a:ext cx="431800" cy="36830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2F49EF0-CCC3-441E-8BEB-2430D1643AC8}"/>
              </a:ext>
            </a:extLst>
          </p:cNvPr>
          <p:cNvSpPr/>
          <p:nvPr/>
        </p:nvSpPr>
        <p:spPr bwMode="auto">
          <a:xfrm>
            <a:off x="2732024" y="5013176"/>
            <a:ext cx="431800" cy="36830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CFA3A43-EC25-4184-A592-EB55071E99AF}"/>
              </a:ext>
            </a:extLst>
          </p:cNvPr>
          <p:cNvSpPr/>
          <p:nvPr/>
        </p:nvSpPr>
        <p:spPr bwMode="auto">
          <a:xfrm>
            <a:off x="611560" y="2140978"/>
            <a:ext cx="3048453" cy="4240772"/>
          </a:xfrm>
          <a:prstGeom prst="rect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33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E9A4BF4-1E34-4DCF-903C-BEE8EAD97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56AB0B-450D-477E-9302-608B77EB6925}" type="slidenum">
              <a:rPr lang="es-ES" altLang="ko-KR" smtClean="0"/>
              <a:pPr>
                <a:defRPr/>
              </a:pPr>
              <a:t>20</a:t>
            </a:fld>
            <a:endParaRPr lang="es-ES" altLang="ko-KR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7A2E699-25D9-4950-908A-A2452FF435DD}"/>
              </a:ext>
            </a:extLst>
          </p:cNvPr>
          <p:cNvSpPr/>
          <p:nvPr/>
        </p:nvSpPr>
        <p:spPr>
          <a:xfrm>
            <a:off x="1507968" y="5875893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hlinkClick r:id="rId3"/>
              </a:rPr>
              <a:t>https://www.youtube.com/watch?v=y8lh7Y7b5Ew</a:t>
            </a:r>
            <a:endParaRPr lang="ko-KR" altLang="en-US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75079FB-1070-479C-B56F-8C6C20CC26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생각 열기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C1562A0-0611-4C08-AF14-B1B2D2A1B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982469"/>
            <a:ext cx="7416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36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컴퓨터가 명령대로 따라하게 하려면</a:t>
            </a:r>
            <a:r>
              <a:rPr lang="en-US" altLang="ko-KR" sz="36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zh-CN" altLang="en-US" sz="36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3" name="온라인 미디어 2" title="￫ﾪﾅ￫ﾠﾹ￬ﾝﾴ￫ﾋﾤ, ￫ﾹﾄ￭ﾊﾸ! - 3￭ﾙﾔ- ￫ﾋﾤ￭ﾕﾨ￬ﾝﾴ￬ﾝﾘ ￫ﾪﾅ￫ﾠﾹ￫ﾏﾄ ￫ﾓﾤ￬ﾖﾴ￬ﾤﾘ_#002">
            <a:hlinkClick r:id="" action="ppaction://media"/>
            <a:extLst>
              <a:ext uri="{FF2B5EF4-FFF2-40B4-BE49-F238E27FC236}">
                <a16:creationId xmlns:a16="http://schemas.microsoft.com/office/drawing/2014/main" id="{C9F58644-2199-461D-8D6F-45FC8C88D44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07968" y="2172786"/>
            <a:ext cx="6096000" cy="3429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B8B3EF-4C7B-4023-8ADD-B2DDEAA116BD}"/>
              </a:ext>
            </a:extLst>
          </p:cNvPr>
          <p:cNvSpPr txBox="1"/>
          <p:nvPr/>
        </p:nvSpPr>
        <p:spPr>
          <a:xfrm>
            <a:off x="1983051" y="590635"/>
            <a:ext cx="4314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P96 - 5. </a:t>
            </a:r>
            <a:r>
              <a:rPr lang="ko-KR" altLang="en-US" dirty="0">
                <a:solidFill>
                  <a:schemeClr val="bg1"/>
                </a:solidFill>
              </a:rPr>
              <a:t>컴퓨터를 이용한 문제 해결 과정</a:t>
            </a:r>
          </a:p>
        </p:txBody>
      </p:sp>
    </p:spTree>
    <p:extLst>
      <p:ext uri="{BB962C8B-B14F-4D97-AF65-F5344CB8AC3E}">
        <p14:creationId xmlns:p14="http://schemas.microsoft.com/office/powerpoint/2010/main" val="765359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E9A4BF4-1E34-4DCF-903C-BEE8EAD97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56AB0B-450D-477E-9302-608B77EB6925}" type="slidenum">
              <a:rPr lang="es-ES" altLang="ko-KR" smtClean="0"/>
              <a:pPr>
                <a:defRPr/>
              </a:pPr>
              <a:t>21</a:t>
            </a:fld>
            <a:endParaRPr lang="es-ES" altLang="ko-K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75079FB-1070-479C-B56F-8C6C20CC26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생각 열기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C1562A0-0611-4C08-AF14-B1B2D2A1B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982469"/>
            <a:ext cx="7416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36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컴퓨터가 명령대로 따라하게 하려면</a:t>
            </a:r>
            <a:r>
              <a:rPr lang="en-US" altLang="ko-KR" sz="36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zh-CN" altLang="en-US" sz="36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직사각형 6">
            <a:extLst>
              <a:ext uri="{FF2B5EF4-FFF2-40B4-BE49-F238E27FC236}">
                <a16:creationId xmlns:a16="http://schemas.microsoft.com/office/drawing/2014/main" id="{55BB9202-641B-4B79-923F-244CA450E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E1E7120-9709-4165-8FC9-04F7704394DF}"/>
              </a:ext>
            </a:extLst>
          </p:cNvPr>
          <p:cNvSpPr/>
          <p:nvPr/>
        </p:nvSpPr>
        <p:spPr bwMode="auto">
          <a:xfrm>
            <a:off x="3922523" y="2210272"/>
            <a:ext cx="4752528" cy="3888431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3200" dirty="0"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1) </a:t>
            </a:r>
            <a:r>
              <a:rPr lang="ko-KR" altLang="en-US" sz="3200" dirty="0"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컴퓨터가 알아들을 수 있도록</a:t>
            </a:r>
            <a:endParaRPr lang="en-US" altLang="ko-KR" sz="3200" dirty="0"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pPr eaLnBrk="1" hangingPunct="1">
              <a:lnSpc>
                <a:spcPct val="150000"/>
              </a:lnSpc>
            </a:pPr>
            <a:r>
              <a:rPr kumimoji="0" lang="en-US" altLang="ko-K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나눔손글씨 펜" panose="03040600000000000000" pitchFamily="66" charset="-127"/>
                <a:ea typeface="나눔손글씨 펜" panose="03040600000000000000" pitchFamily="66" charset="-127"/>
                <a:cs typeface="Arial" panose="020B0604020202020204" pitchFamily="34" charset="0"/>
              </a:rPr>
              <a:t>2) </a:t>
            </a:r>
            <a:r>
              <a:rPr lang="ko-KR" altLang="en-US" sz="3200" dirty="0"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입력</a:t>
            </a:r>
            <a:r>
              <a:rPr lang="en-US" altLang="ko-KR" sz="3200" dirty="0"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: </a:t>
            </a:r>
            <a:r>
              <a:rPr lang="ko-KR" altLang="en-US" sz="3200" dirty="0"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↑ ← 블록 </a:t>
            </a:r>
            <a:endParaRPr kumimoji="0" lang="en-US" altLang="ko-K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나눔손글씨 펜" panose="03040600000000000000" pitchFamily="66" charset="-127"/>
              <a:ea typeface="나눔손글씨 펜" panose="03040600000000000000" pitchFamily="66" charset="-127"/>
              <a:cs typeface="Arial" panose="020B0604020202020204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32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  <a:cs typeface="Arial" panose="020B0604020202020204" pitchFamily="34" charset="0"/>
              </a:rPr>
              <a:t>3) </a:t>
            </a:r>
            <a:r>
              <a:rPr lang="ko-KR" altLang="en-US" sz="32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  <a:cs typeface="Arial" panose="020B0604020202020204" pitchFamily="34" charset="0"/>
              </a:rPr>
              <a:t>명확성</a:t>
            </a:r>
            <a:r>
              <a:rPr lang="en-US" altLang="ko-KR" sz="32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  <a:cs typeface="Arial" panose="020B0604020202020204" pitchFamily="34" charset="0"/>
              </a:rPr>
              <a:t>: </a:t>
            </a:r>
            <a:r>
              <a:rPr lang="ko-KR" altLang="en-US" sz="32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  <a:cs typeface="Arial" panose="020B0604020202020204" pitchFamily="34" charset="0"/>
              </a:rPr>
              <a:t>명확하게 단계를 나눠서 </a:t>
            </a:r>
            <a:r>
              <a:rPr lang="en-US" altLang="ko-KR" sz="32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  <a:cs typeface="Arial" panose="020B0604020202020204" pitchFamily="34" charset="0"/>
              </a:rPr>
              <a:t> </a:t>
            </a:r>
          </a:p>
          <a:p>
            <a:pPr marL="0" marR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나눔손글씨 펜" panose="03040600000000000000" pitchFamily="66" charset="-127"/>
                <a:ea typeface="나눔손글씨 펜" panose="03040600000000000000" pitchFamily="66" charset="-127"/>
                <a:cs typeface="Arial" panose="020B0604020202020204" pitchFamily="34" charset="0"/>
              </a:rPr>
              <a:t>4) </a:t>
            </a:r>
            <a:r>
              <a:rPr kumimoji="0" lang="ko-KR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나눔손글씨 펜" panose="03040600000000000000" pitchFamily="66" charset="-127"/>
                <a:ea typeface="나눔손글씨 펜" panose="03040600000000000000" pitchFamily="66" charset="-127"/>
                <a:cs typeface="Arial" panose="020B0604020202020204" pitchFamily="34" charset="0"/>
              </a:rPr>
              <a:t>수행가능성</a:t>
            </a:r>
            <a:r>
              <a:rPr kumimoji="0" lang="en-US" altLang="ko-K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나눔손글씨 펜" panose="03040600000000000000" pitchFamily="66" charset="-127"/>
                <a:ea typeface="나눔손글씨 펜" panose="03040600000000000000" pitchFamily="66" charset="-127"/>
                <a:cs typeface="Arial" panose="020B0604020202020204" pitchFamily="34" charset="0"/>
              </a:rPr>
              <a:t>: </a:t>
            </a:r>
            <a:r>
              <a:rPr kumimoji="0" lang="ko-KR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나눔손글씨 펜" panose="03040600000000000000" pitchFamily="66" charset="-127"/>
                <a:ea typeface="나눔손글씨 펜" panose="03040600000000000000" pitchFamily="66" charset="-127"/>
                <a:cs typeface="Arial" panose="020B0604020202020204" pitchFamily="34" charset="0"/>
              </a:rPr>
              <a:t>수행이 가능하도록</a:t>
            </a:r>
            <a:endParaRPr kumimoji="0" lang="en-US" altLang="ko-K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나눔손글씨 펜" panose="03040600000000000000" pitchFamily="66" charset="-127"/>
              <a:ea typeface="나눔손글씨 펜" panose="03040600000000000000" pitchFamily="66" charset="-127"/>
              <a:cs typeface="Arial" panose="020B0604020202020204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32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  <a:cs typeface="Arial" panose="020B0604020202020204" pitchFamily="34" charset="0"/>
              </a:rPr>
              <a:t>5) </a:t>
            </a:r>
            <a:r>
              <a:rPr lang="ko-KR" altLang="en-US" sz="32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  <a:cs typeface="Arial" panose="020B0604020202020204" pitchFamily="34" charset="0"/>
              </a:rPr>
              <a:t>유한성</a:t>
            </a:r>
            <a:r>
              <a:rPr lang="en-US" altLang="ko-KR" sz="32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  <a:cs typeface="Arial" panose="020B0604020202020204" pitchFamily="34" charset="0"/>
              </a:rPr>
              <a:t>: </a:t>
            </a:r>
            <a:r>
              <a:rPr lang="ko-KR" altLang="en-US" sz="32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  <a:cs typeface="Arial" panose="020B0604020202020204" pitchFamily="34" charset="0"/>
              </a:rPr>
              <a:t>횟수를 정해서</a:t>
            </a:r>
            <a:endParaRPr kumimoji="0" lang="ko-KR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나눔손글씨 펜" panose="03040600000000000000" pitchFamily="66" charset="-127"/>
              <a:ea typeface="나눔손글씨 펜" panose="03040600000000000000" pitchFamily="66" charset="-127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DAB565-D922-4B47-A16E-9CF113427B9D}"/>
              </a:ext>
            </a:extLst>
          </p:cNvPr>
          <p:cNvSpPr txBox="1"/>
          <p:nvPr/>
        </p:nvSpPr>
        <p:spPr>
          <a:xfrm>
            <a:off x="1983051" y="590635"/>
            <a:ext cx="4314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P96 - 5. </a:t>
            </a:r>
            <a:r>
              <a:rPr lang="ko-KR" altLang="en-US" dirty="0">
                <a:solidFill>
                  <a:schemeClr val="bg1"/>
                </a:solidFill>
              </a:rPr>
              <a:t>컴퓨터를 이용한 문제 해결 과정</a:t>
            </a:r>
          </a:p>
        </p:txBody>
      </p:sp>
      <p:sp>
        <p:nvSpPr>
          <p:cNvPr id="12" name="사각형: 둥근 모서리 1">
            <a:extLst>
              <a:ext uri="{FF2B5EF4-FFF2-40B4-BE49-F238E27FC236}">
                <a16:creationId xmlns:a16="http://schemas.microsoft.com/office/drawing/2014/main" id="{D25048C3-547A-46DE-A4DB-7A0D38AA5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337" y="2977598"/>
            <a:ext cx="2763289" cy="43338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핵심요소 추출</a:t>
            </a:r>
          </a:p>
        </p:txBody>
      </p:sp>
      <p:sp>
        <p:nvSpPr>
          <p:cNvPr id="13" name="사각형: 둥근 모서리 11">
            <a:extLst>
              <a:ext uri="{FF2B5EF4-FFF2-40B4-BE49-F238E27FC236}">
                <a16:creationId xmlns:a16="http://schemas.microsoft.com/office/drawing/2014/main" id="{2B452CF2-CCD2-48D6-8914-AC9B9EDD2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338" y="3730072"/>
            <a:ext cx="2761700" cy="77450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lang="ko-KR" altLang="en-US" sz="1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알고리즘 설계</a:t>
            </a:r>
          </a:p>
        </p:txBody>
      </p:sp>
      <p:sp>
        <p:nvSpPr>
          <p:cNvPr id="14" name="사각형: 둥근 모서리 12">
            <a:extLst>
              <a:ext uri="{FF2B5EF4-FFF2-40B4-BE49-F238E27FC236}">
                <a16:creationId xmlns:a16="http://schemas.microsoft.com/office/drawing/2014/main" id="{A33FCB1B-79A4-4F58-B4A4-03C399C06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337" y="4780880"/>
            <a:ext cx="2761700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4. </a:t>
            </a: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프로그램 작성</a:t>
            </a:r>
          </a:p>
        </p:txBody>
      </p:sp>
      <p:sp>
        <p:nvSpPr>
          <p:cNvPr id="15" name="사각형: 둥근 모서리 13">
            <a:extLst>
              <a:ext uri="{FF2B5EF4-FFF2-40B4-BE49-F238E27FC236}">
                <a16:creationId xmlns:a16="http://schemas.microsoft.com/office/drawing/2014/main" id="{6D64E844-7DE8-45F6-8E71-88D27ADC3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337" y="5473030"/>
            <a:ext cx="2761700" cy="47625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5. </a:t>
            </a: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실행 및 수정</a:t>
            </a:r>
          </a:p>
        </p:txBody>
      </p:sp>
      <p:sp>
        <p:nvSpPr>
          <p:cNvPr id="17" name="화살표: 오른쪽 2">
            <a:extLst>
              <a:ext uri="{FF2B5EF4-FFF2-40B4-BE49-F238E27FC236}">
                <a16:creationId xmlns:a16="http://schemas.microsoft.com/office/drawing/2014/main" id="{1F4A86D6-21C6-40B4-979F-95072513DA4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30538" y="3363361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화살표: 오른쪽 15">
            <a:extLst>
              <a:ext uri="{FF2B5EF4-FFF2-40B4-BE49-F238E27FC236}">
                <a16:creationId xmlns:a16="http://schemas.microsoft.com/office/drawing/2014/main" id="{0CAE02A0-4227-41B8-AA96-F3CFBDF2089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53557" y="4454352"/>
            <a:ext cx="323850" cy="43338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화살표: 오른쪽 16">
            <a:extLst>
              <a:ext uri="{FF2B5EF4-FFF2-40B4-BE49-F238E27FC236}">
                <a16:creationId xmlns:a16="http://schemas.microsoft.com/office/drawing/2014/main" id="{9DD7F14C-2999-42E9-9714-6297357BD73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19425" y="5165055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사각형: 둥근 모서리 14">
            <a:extLst>
              <a:ext uri="{FF2B5EF4-FFF2-40B4-BE49-F238E27FC236}">
                <a16:creationId xmlns:a16="http://schemas.microsoft.com/office/drawing/2014/main" id="{D1832B2C-B7DF-4344-9DCB-33BC1B568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750" y="2354505"/>
            <a:ext cx="2763288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 </a:t>
            </a: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문제 이해와 분석</a:t>
            </a:r>
          </a:p>
        </p:txBody>
      </p:sp>
      <p:sp>
        <p:nvSpPr>
          <p:cNvPr id="22" name="화살표: 오른쪽 2">
            <a:extLst>
              <a:ext uri="{FF2B5EF4-FFF2-40B4-BE49-F238E27FC236}">
                <a16:creationId xmlns:a16="http://schemas.microsoft.com/office/drawing/2014/main" id="{B79A373D-6C05-4404-B61D-E9BC4A383D4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32858" y="2653748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사다리꼴 1">
            <a:extLst>
              <a:ext uri="{FF2B5EF4-FFF2-40B4-BE49-F238E27FC236}">
                <a16:creationId xmlns:a16="http://schemas.microsoft.com/office/drawing/2014/main" id="{01803180-D512-4850-8550-DAD1A07B9174}"/>
              </a:ext>
            </a:extLst>
          </p:cNvPr>
          <p:cNvSpPr/>
          <p:nvPr/>
        </p:nvSpPr>
        <p:spPr bwMode="auto">
          <a:xfrm rot="16200000">
            <a:off x="1685915" y="3872395"/>
            <a:ext cx="3888430" cy="564182"/>
          </a:xfrm>
          <a:prstGeom prst="trapezoid">
            <a:avLst>
              <a:gd name="adj" fmla="val 297500"/>
            </a:avLst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99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직사각형 16">
            <a:extLst>
              <a:ext uri="{FF2B5EF4-FFF2-40B4-BE49-F238E27FC236}">
                <a16:creationId xmlns:a16="http://schemas.microsoft.com/office/drawing/2014/main" id="{DDE594C6-1BAB-46E9-AE26-DB25F4286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40" y="1514624"/>
            <a:ext cx="80899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54000" indent="254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컴퓨터와 프로그래머의 역할로 나누어서 </a:t>
            </a:r>
            <a:r>
              <a:rPr lang="ko-KR" altLang="en-US" sz="140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역할놀이해봅시다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ko-KR" sz="1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78" name="슬라이드 번호 개체 틀 10">
            <a:extLst>
              <a:ext uri="{FF2B5EF4-FFF2-40B4-BE49-F238E27FC236}">
                <a16:creationId xmlns:a16="http://schemas.microsoft.com/office/drawing/2014/main" id="{639B787D-80D3-4D09-97E8-3CBFFAEE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C1FA20-0157-48CC-A568-35AE10DD4CF4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s-ES" altLang="ko-KR" sz="140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8B1A41C-A8AD-4C63-85E3-7E15FCD4AE6D}"/>
              </a:ext>
            </a:extLst>
          </p:cNvPr>
          <p:cNvSpPr/>
          <p:nvPr/>
        </p:nvSpPr>
        <p:spPr>
          <a:xfrm>
            <a:off x="539551" y="6277233"/>
            <a:ext cx="78012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hlinkClick r:id="rId4"/>
              </a:rPr>
              <a:t>https://www.playsw.or.kr/repo/cs_unplugged/353</a:t>
            </a:r>
            <a:endParaRPr lang="ko-KR" altLang="en-US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91C75C8-ECB5-4FA2-82A6-53C912E04C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생각 열기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文本框 7">
            <a:extLst>
              <a:ext uri="{FF2B5EF4-FFF2-40B4-BE49-F238E27FC236}">
                <a16:creationId xmlns:a16="http://schemas.microsoft.com/office/drawing/2014/main" id="{E2956AAF-A12E-43BE-A215-2B60023BA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982469"/>
            <a:ext cx="7416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36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컴퓨터가 명령대로 따라하게 하려면</a:t>
            </a:r>
            <a:r>
              <a:rPr lang="en-US" altLang="ko-KR" sz="36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zh-CN" altLang="en-US" sz="36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3E0EB2-DDA7-403E-BB67-F5D416F76ED9}"/>
              </a:ext>
            </a:extLst>
          </p:cNvPr>
          <p:cNvSpPr txBox="1"/>
          <p:nvPr/>
        </p:nvSpPr>
        <p:spPr>
          <a:xfrm>
            <a:off x="1983051" y="590635"/>
            <a:ext cx="4314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P96 - 5. </a:t>
            </a:r>
            <a:r>
              <a:rPr lang="ko-KR" altLang="en-US" dirty="0">
                <a:solidFill>
                  <a:schemeClr val="bg1"/>
                </a:solidFill>
              </a:rPr>
              <a:t>컴퓨터를 이용한 문제 해결 과정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7AFAE6-5060-418F-98BE-9DBA73936E85}"/>
              </a:ext>
            </a:extLst>
          </p:cNvPr>
          <p:cNvSpPr txBox="1"/>
          <p:nvPr/>
        </p:nvSpPr>
        <p:spPr>
          <a:xfrm>
            <a:off x="364151" y="1499913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~00:49</a:t>
            </a:r>
            <a:endParaRPr lang="ko-KR" altLang="en-US" dirty="0"/>
          </a:p>
        </p:txBody>
      </p:sp>
      <p:pic>
        <p:nvPicPr>
          <p:cNvPr id="12" name="진군명령-프로그래밍언어">
            <a:hlinkClick r:id="" action="ppaction://media"/>
            <a:extLst>
              <a:ext uri="{FF2B5EF4-FFF2-40B4-BE49-F238E27FC236}">
                <a16:creationId xmlns:a16="http://schemas.microsoft.com/office/drawing/2014/main" id="{59C76650-EFB2-4A8E-9AC0-75686466D5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9856" y="2000202"/>
            <a:ext cx="7164288" cy="406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19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E9A4BF4-1E34-4DCF-903C-BEE8EAD97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56AB0B-450D-477E-9302-608B77EB6925}" type="slidenum">
              <a:rPr lang="es-ES" altLang="ko-KR" smtClean="0"/>
              <a:pPr>
                <a:defRPr/>
              </a:pPr>
              <a:t>23</a:t>
            </a:fld>
            <a:endParaRPr lang="es-ES" altLang="ko-K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75079FB-1070-479C-B56F-8C6C20CC26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생각 열기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C1562A0-0611-4C08-AF14-B1B2D2A1B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982469"/>
            <a:ext cx="74168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4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명령대로 따라하게 하려면</a:t>
            </a:r>
            <a:r>
              <a:rPr lang="en-US" altLang="ko-KR" sz="44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zh-CN" altLang="en-US" sz="44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직사각형 6">
            <a:extLst>
              <a:ext uri="{FF2B5EF4-FFF2-40B4-BE49-F238E27FC236}">
                <a16:creationId xmlns:a16="http://schemas.microsoft.com/office/drawing/2014/main" id="{55BB9202-641B-4B79-923F-244CA450E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B3835C3-99A4-4C78-93A5-A62ECA7FDA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9" t="13534" r="9703" b="1299"/>
          <a:stretch/>
        </p:blipFill>
        <p:spPr>
          <a:xfrm>
            <a:off x="507696" y="2162156"/>
            <a:ext cx="3488240" cy="204669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F633758-04E8-49E8-8F8A-F5B949CB7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96" y="4319605"/>
            <a:ext cx="3488240" cy="2046696"/>
          </a:xfrm>
          <a:prstGeom prst="rect">
            <a:avLst/>
          </a:prstGeom>
        </p:spPr>
      </p:pic>
      <p:sp>
        <p:nvSpPr>
          <p:cNvPr id="18" name="타원 17">
            <a:extLst>
              <a:ext uri="{FF2B5EF4-FFF2-40B4-BE49-F238E27FC236}">
                <a16:creationId xmlns:a16="http://schemas.microsoft.com/office/drawing/2014/main" id="{326C06B0-1C44-4515-9C79-8DA6DCC4B052}"/>
              </a:ext>
            </a:extLst>
          </p:cNvPr>
          <p:cNvSpPr/>
          <p:nvPr/>
        </p:nvSpPr>
        <p:spPr bwMode="auto">
          <a:xfrm>
            <a:off x="4019600" y="3516421"/>
            <a:ext cx="1034581" cy="992699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ko-KR" altLang="en-US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입력</a:t>
            </a:r>
          </a:p>
        </p:txBody>
      </p:sp>
      <p:sp>
        <p:nvSpPr>
          <p:cNvPr id="19" name="타원 22">
            <a:extLst>
              <a:ext uri="{FF2B5EF4-FFF2-40B4-BE49-F238E27FC236}">
                <a16:creationId xmlns:a16="http://schemas.microsoft.com/office/drawing/2014/main" id="{03E6BD97-22BB-49AD-8C9A-F3FF268C44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3520663"/>
            <a:ext cx="1000961" cy="988457"/>
          </a:xfrm>
          <a:prstGeom prst="ellipse">
            <a:avLst/>
          </a:prstGeom>
          <a:solidFill>
            <a:srgbClr val="F1EE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2000" b="1">
                <a:latin typeface="나눔고딕" panose="020D0604000000000000" pitchFamily="50" charset="-127"/>
                <a:ea typeface="나눔고딕" panose="020D0604000000000000" pitchFamily="50" charset="-127"/>
              </a:rPr>
              <a:t>출력</a:t>
            </a:r>
          </a:p>
        </p:txBody>
      </p:sp>
      <p:sp>
        <p:nvSpPr>
          <p:cNvPr id="20" name="화살표: 오른쪽 23">
            <a:extLst>
              <a:ext uri="{FF2B5EF4-FFF2-40B4-BE49-F238E27FC236}">
                <a16:creationId xmlns:a16="http://schemas.microsoft.com/office/drawing/2014/main" id="{BE011A9F-525B-48ED-B324-275E3EA5F9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2833" y="3552509"/>
            <a:ext cx="2423503" cy="956611"/>
          </a:xfrm>
          <a:prstGeom prst="rightArrow">
            <a:avLst>
              <a:gd name="adj1" fmla="val 50000"/>
              <a:gd name="adj2" fmla="val 49971"/>
            </a:avLst>
          </a:prstGeom>
          <a:solidFill>
            <a:srgbClr val="FBB8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문제 해결</a:t>
            </a:r>
          </a:p>
        </p:txBody>
      </p:sp>
      <p:sp>
        <p:nvSpPr>
          <p:cNvPr id="21" name="TextBox 24">
            <a:extLst>
              <a:ext uri="{FF2B5EF4-FFF2-40B4-BE49-F238E27FC236}">
                <a16:creationId xmlns:a16="http://schemas.microsoft.com/office/drawing/2014/main" id="{E9864EA9-991F-4ED1-9E2A-C54435113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5871" y="2695372"/>
            <a:ext cx="996250" cy="400110"/>
          </a:xfrm>
          <a:prstGeom prst="rect">
            <a:avLst/>
          </a:prstGeom>
          <a:solidFill>
            <a:schemeClr val="accent1">
              <a:alpha val="6196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유한성</a:t>
            </a:r>
          </a:p>
        </p:txBody>
      </p:sp>
      <p:sp>
        <p:nvSpPr>
          <p:cNvPr id="22" name="TextBox 25">
            <a:extLst>
              <a:ext uri="{FF2B5EF4-FFF2-40B4-BE49-F238E27FC236}">
                <a16:creationId xmlns:a16="http://schemas.microsoft.com/office/drawing/2014/main" id="{5C34FD99-E883-4C6C-B236-AB68A0A84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3062" y="2689107"/>
            <a:ext cx="996250" cy="400110"/>
          </a:xfrm>
          <a:prstGeom prst="rect">
            <a:avLst/>
          </a:prstGeom>
          <a:solidFill>
            <a:srgbClr val="92D050">
              <a:alpha val="6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2000" b="1">
                <a:latin typeface="나눔고딕" panose="020D0604000000000000" pitchFamily="50" charset="-127"/>
                <a:ea typeface="나눔고딕" panose="020D0604000000000000" pitchFamily="50" charset="-127"/>
              </a:rPr>
              <a:t>명확성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AFE9909-6645-4426-8BBA-FCABF3CB2DED}"/>
              </a:ext>
            </a:extLst>
          </p:cNvPr>
          <p:cNvSpPr txBox="1"/>
          <p:nvPr/>
        </p:nvSpPr>
        <p:spPr>
          <a:xfrm>
            <a:off x="5436096" y="2217988"/>
            <a:ext cx="1569742" cy="400110"/>
          </a:xfrm>
          <a:prstGeom prst="rect">
            <a:avLst/>
          </a:prstGeom>
          <a:solidFill>
            <a:schemeClr val="accent2">
              <a:lumMod val="20000"/>
              <a:lumOff val="80000"/>
              <a:alpha val="62000"/>
            </a:schemeClr>
          </a:solidFill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수행가능성</a:t>
            </a:r>
          </a:p>
        </p:txBody>
      </p:sp>
      <p:sp>
        <p:nvSpPr>
          <p:cNvPr id="24" name="순서도: 지연 23">
            <a:extLst>
              <a:ext uri="{FF2B5EF4-FFF2-40B4-BE49-F238E27FC236}">
                <a16:creationId xmlns:a16="http://schemas.microsoft.com/office/drawing/2014/main" id="{4AAC5E74-AB24-4892-AAE5-33A170C6AE62}"/>
              </a:ext>
            </a:extLst>
          </p:cNvPr>
          <p:cNvSpPr/>
          <p:nvPr/>
        </p:nvSpPr>
        <p:spPr bwMode="auto">
          <a:xfrm rot="16200000">
            <a:off x="5509907" y="1071441"/>
            <a:ext cx="1170881" cy="3309956"/>
          </a:xfrm>
          <a:prstGeom prst="flowChartDelay">
            <a:avLst/>
          </a:prstGeom>
          <a:noFill/>
          <a:ln w="38100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2CC927-2ADD-464D-B13D-D9C323980DD1}"/>
              </a:ext>
            </a:extLst>
          </p:cNvPr>
          <p:cNvSpPr txBox="1"/>
          <p:nvPr/>
        </p:nvSpPr>
        <p:spPr>
          <a:xfrm>
            <a:off x="4242839" y="5146390"/>
            <a:ext cx="3363421" cy="132343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② 계란을 프라이팬 위에 떨어뜨린다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계란을 깨뜨려 </a:t>
            </a:r>
            <a:endParaRPr lang="en-US" altLang="ko-KR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껍질과 분리시켜 </a:t>
            </a:r>
            <a:endParaRPr lang="en-US" altLang="ko-KR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껍질을 버리고</a:t>
            </a:r>
            <a:endParaRPr lang="en-US" altLang="ko-KR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프라이팬 위에 계란을 올린다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DEFB1E-DDD4-4245-9E45-D18195CAB266}"/>
              </a:ext>
            </a:extLst>
          </p:cNvPr>
          <p:cNvSpPr txBox="1"/>
          <p:nvPr/>
        </p:nvSpPr>
        <p:spPr>
          <a:xfrm>
            <a:off x="385868" y="2168476"/>
            <a:ext cx="309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계란 </a:t>
            </a:r>
            <a:r>
              <a:rPr lang="ko-KR" altLang="en-US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후라이가</a:t>
            </a:r>
            <a:r>
              <a:rPr lang="ko-KR" altLang="en-US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완성 되었나요</a:t>
            </a:r>
            <a:r>
              <a:rPr lang="en-US" altLang="ko-KR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?</a:t>
            </a:r>
            <a:endParaRPr lang="ko-KR" altLang="en-US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D7FA66-F789-49FE-8881-E3331AF52FB4}"/>
              </a:ext>
            </a:extLst>
          </p:cNvPr>
          <p:cNvSpPr txBox="1"/>
          <p:nvPr/>
        </p:nvSpPr>
        <p:spPr>
          <a:xfrm>
            <a:off x="381818" y="4340288"/>
            <a:ext cx="309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어떻게 명령을 고쳐야 할까요</a:t>
            </a:r>
            <a:r>
              <a:rPr lang="en-US" altLang="ko-KR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?</a:t>
            </a:r>
            <a:endParaRPr lang="ko-KR" altLang="en-US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658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10" grpId="0" animBg="1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D3A8498D-BE48-4962-9CB7-7D7C9E06E036}"/>
              </a:ext>
            </a:extLst>
          </p:cNvPr>
          <p:cNvSpPr/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ko-KR" altLang="en-US" sz="44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경</a:t>
            </a:r>
            <a:r>
              <a:rPr lang="en-US" altLang="ko-KR" sz="44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: </a:t>
            </a:r>
            <a:r>
              <a:rPr lang="ko-KR" altLang="en-US" sz="44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경청하기</a:t>
            </a:r>
            <a:endParaRPr lang="en-US" altLang="ko-KR" sz="4400" dirty="0">
              <a:solidFill>
                <a:schemeClr val="tx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ko-KR" altLang="en-US" sz="4400" b="1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비</a:t>
            </a:r>
            <a:r>
              <a:rPr lang="en-US" altLang="ko-KR" sz="4400" b="1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: </a:t>
            </a:r>
            <a:r>
              <a:rPr lang="ko-KR" altLang="en-US" sz="4400" b="1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비난하지 않기</a:t>
            </a:r>
            <a:endParaRPr lang="en-US" altLang="ko-KR" sz="4400" b="1" dirty="0">
              <a:solidFill>
                <a:schemeClr val="tx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ko-KR" altLang="en-US" sz="44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협</a:t>
            </a:r>
            <a:r>
              <a:rPr lang="en-US" altLang="ko-KR" sz="44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: </a:t>
            </a:r>
            <a:r>
              <a:rPr lang="ko-KR" altLang="en-US" sz="44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친구와 협력하기</a:t>
            </a:r>
            <a:endParaRPr lang="en-US" altLang="ko-KR" sz="4400" dirty="0">
              <a:solidFill>
                <a:schemeClr val="tx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0BEBC547-E784-4C03-9113-9D77C4A0D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8163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 전에</a:t>
            </a:r>
            <a:r>
              <a:rPr lang="en-US" altLang="ko-KR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…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3" name="文本框 7">
            <a:extLst>
              <a:ext uri="{FF2B5EF4-FFF2-40B4-BE49-F238E27FC236}">
                <a16:creationId xmlns:a16="http://schemas.microsoft.com/office/drawing/2014/main" id="{AF907CBF-DC8C-4827-9484-152FBBBC1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 유의사항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78" name="슬라이드 번호 개체 틀 10">
            <a:extLst>
              <a:ext uri="{FF2B5EF4-FFF2-40B4-BE49-F238E27FC236}">
                <a16:creationId xmlns:a16="http://schemas.microsoft.com/office/drawing/2014/main" id="{639B787D-80D3-4D09-97E8-3CBFFAEE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C1FA20-0157-48CC-A568-35AE10DD4CF4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s-ES" altLang="ko-KR" sz="140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8B1A41C-A8AD-4C63-85E3-7E15FCD4AE6D}"/>
              </a:ext>
            </a:extLst>
          </p:cNvPr>
          <p:cNvSpPr/>
          <p:nvPr/>
        </p:nvSpPr>
        <p:spPr>
          <a:xfrm>
            <a:off x="539551" y="6277233"/>
            <a:ext cx="78012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hlinkClick r:id="rId2"/>
              </a:rPr>
              <a:t>https://www.playsw.or.kr/repo/cs_unplugged/353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95193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0BEBC547-E784-4C03-9113-9D77C4A0D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8163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순차적 컵 쌓기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3" name="文本框 7">
            <a:extLst>
              <a:ext uri="{FF2B5EF4-FFF2-40B4-BE49-F238E27FC236}">
                <a16:creationId xmlns:a16="http://schemas.microsoft.com/office/drawing/2014/main" id="{AF907CBF-DC8C-4827-9484-152FBBBC1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활동지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 (10</a:t>
            </a: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분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5" name="직사각형 16">
            <a:extLst>
              <a:ext uri="{FF2B5EF4-FFF2-40B4-BE49-F238E27FC236}">
                <a16:creationId xmlns:a16="http://schemas.microsoft.com/office/drawing/2014/main" id="{DDE594C6-1BAB-46E9-AE26-DB25F4286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40" y="1514624"/>
            <a:ext cx="80899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54000" indent="254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프로그래머와 로봇의 역할로 나누어서 </a:t>
            </a:r>
            <a:r>
              <a:rPr lang="ko-KR" altLang="en-US" sz="140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역할놀이해봅시다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ko-KR" sz="1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78" name="슬라이드 번호 개체 틀 10">
            <a:extLst>
              <a:ext uri="{FF2B5EF4-FFF2-40B4-BE49-F238E27FC236}">
                <a16:creationId xmlns:a16="http://schemas.microsoft.com/office/drawing/2014/main" id="{639B787D-80D3-4D09-97E8-3CBFFAEE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C1FA20-0157-48CC-A568-35AE10DD4CF4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s-ES" altLang="ko-KR" sz="1400"/>
          </a:p>
        </p:txBody>
      </p:sp>
      <p:pic>
        <p:nvPicPr>
          <p:cNvPr id="4" name="그림 3">
            <a:hlinkClick r:id="rId2"/>
            <a:extLst>
              <a:ext uri="{FF2B5EF4-FFF2-40B4-BE49-F238E27FC236}">
                <a16:creationId xmlns:a16="http://schemas.microsoft.com/office/drawing/2014/main" id="{023E5E03-7AE9-4F5D-92E3-87A1707303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30" y="1938025"/>
            <a:ext cx="7706719" cy="43072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98B1A41C-A8AD-4C63-85E3-7E15FCD4AE6D}"/>
              </a:ext>
            </a:extLst>
          </p:cNvPr>
          <p:cNvSpPr/>
          <p:nvPr/>
        </p:nvSpPr>
        <p:spPr>
          <a:xfrm>
            <a:off x="539551" y="6277233"/>
            <a:ext cx="78012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hlinkClick r:id="rId2"/>
              </a:rPr>
              <a:t>https://www.playsw.or.kr/repo/cs_unplugged/353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877953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D3A8498D-BE48-4962-9CB7-7D7C9E06E036}"/>
              </a:ext>
            </a:extLst>
          </p:cNvPr>
          <p:cNvSpPr/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endParaRPr lang="en-US" altLang="ko-KR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0BEBC547-E784-4C03-9113-9D77C4A0D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8163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순차적 컵 쌓기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3" name="文本框 7">
            <a:extLst>
              <a:ext uri="{FF2B5EF4-FFF2-40B4-BE49-F238E27FC236}">
                <a16:creationId xmlns:a16="http://schemas.microsoft.com/office/drawing/2014/main" id="{AF907CBF-DC8C-4827-9484-152FBBBC1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활동지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 (10</a:t>
            </a: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분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5" name="직사각형 16">
            <a:extLst>
              <a:ext uri="{FF2B5EF4-FFF2-40B4-BE49-F238E27FC236}">
                <a16:creationId xmlns:a16="http://schemas.microsoft.com/office/drawing/2014/main" id="{DDE594C6-1BAB-46E9-AE26-DB25F4286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40" y="1514624"/>
            <a:ext cx="80899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54000" indent="254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프로그래머와 로봇의 역할로 나누어서 </a:t>
            </a:r>
            <a:r>
              <a:rPr lang="ko-KR" altLang="en-US" sz="140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역할놀이해봅시다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ko-KR" sz="1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78" name="슬라이드 번호 개체 틀 10">
            <a:extLst>
              <a:ext uri="{FF2B5EF4-FFF2-40B4-BE49-F238E27FC236}">
                <a16:creationId xmlns:a16="http://schemas.microsoft.com/office/drawing/2014/main" id="{639B787D-80D3-4D09-97E8-3CBFFAEE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C1FA20-0157-48CC-A568-35AE10DD4CF4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s-ES" altLang="ko-KR" sz="140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8B1A41C-A8AD-4C63-85E3-7E15FCD4AE6D}"/>
              </a:ext>
            </a:extLst>
          </p:cNvPr>
          <p:cNvSpPr/>
          <p:nvPr/>
        </p:nvSpPr>
        <p:spPr>
          <a:xfrm>
            <a:off x="539551" y="6277233"/>
            <a:ext cx="78012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hlinkClick r:id="rId2"/>
              </a:rPr>
              <a:t>https://www.playsw.or.kr/repo/cs_unplugged/353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94CC75D-55DE-4E49-9AA8-09F25A743F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465015"/>
            <a:ext cx="2591966" cy="28361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587E07-7083-46D3-BDDE-3EC14BC066F3}"/>
              </a:ext>
            </a:extLst>
          </p:cNvPr>
          <p:cNvSpPr txBox="1"/>
          <p:nvPr/>
        </p:nvSpPr>
        <p:spPr>
          <a:xfrm>
            <a:off x="1169700" y="5445224"/>
            <a:ext cx="31862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AutoNum type="arabicPeriod"/>
            </a:pPr>
            <a:r>
              <a:rPr lang="ko-KR" altLang="en-US" sz="2800" dirty="0"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프로그래머</a:t>
            </a:r>
            <a:endParaRPr lang="en-US" altLang="ko-KR" sz="2800" dirty="0"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pPr algn="ctr"/>
            <a:r>
              <a:rPr lang="ko-KR" altLang="en-US" sz="2800" dirty="0"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명령을 내리는 사람</a:t>
            </a:r>
            <a:endParaRPr lang="en-US" altLang="ko-KR" sz="2800" dirty="0"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97EA91-B20E-457E-98C1-984F06E24E29}"/>
              </a:ext>
            </a:extLst>
          </p:cNvPr>
          <p:cNvSpPr txBox="1"/>
          <p:nvPr/>
        </p:nvSpPr>
        <p:spPr>
          <a:xfrm>
            <a:off x="5128236" y="5301208"/>
            <a:ext cx="31862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2. </a:t>
            </a:r>
            <a:r>
              <a:rPr lang="ko-KR" altLang="en-US" sz="2800" dirty="0"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로봇</a:t>
            </a:r>
            <a:endParaRPr lang="en-US" altLang="ko-KR" sz="2800" dirty="0"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pPr algn="ctr"/>
            <a:r>
              <a:rPr lang="ko-KR" altLang="en-US" sz="2800" dirty="0"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수행하는 사람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F317249-F6DF-4B00-8B5F-FE2CD51021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462" y="2217663"/>
            <a:ext cx="2615874" cy="308354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CCCE73B6-0F2F-4B4B-A457-B7C9DF4D5F3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94"/>
          <a:stretch/>
        </p:blipFill>
        <p:spPr>
          <a:xfrm>
            <a:off x="6588224" y="3900680"/>
            <a:ext cx="2016224" cy="1292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2A43D86E-2201-464C-A0CE-ADB4C683BA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4" t="8095"/>
          <a:stretch/>
        </p:blipFill>
        <p:spPr>
          <a:xfrm>
            <a:off x="3077027" y="3930533"/>
            <a:ext cx="2028120" cy="1292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1855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0BEBC547-E784-4C03-9113-9D77C4A0D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8163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순차적 컵 쌓기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3" name="文本框 7">
            <a:extLst>
              <a:ext uri="{FF2B5EF4-FFF2-40B4-BE49-F238E27FC236}">
                <a16:creationId xmlns:a16="http://schemas.microsoft.com/office/drawing/2014/main" id="{AF907CBF-DC8C-4827-9484-152FBBBC1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활동지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 (10</a:t>
            </a: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분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0DF288C-18CA-4A73-A683-88D05FB6CA1D}"/>
              </a:ext>
            </a:extLst>
          </p:cNvPr>
          <p:cNvSpPr/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ko-KR" sz="3600" dirty="0">
              <a:solidFill>
                <a:schemeClr val="tx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sp>
        <p:nvSpPr>
          <p:cNvPr id="40965" name="직사각형 16">
            <a:extLst>
              <a:ext uri="{FF2B5EF4-FFF2-40B4-BE49-F238E27FC236}">
                <a16:creationId xmlns:a16="http://schemas.microsoft.com/office/drawing/2014/main" id="{DDE594C6-1BAB-46E9-AE26-DB25F4286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40" y="1514624"/>
            <a:ext cx="80899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54000" indent="254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프로그래머와 로봇의 역할로 나누어서 </a:t>
            </a:r>
            <a:r>
              <a:rPr lang="ko-KR" altLang="en-US" sz="140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역할놀이해봅시다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ko-KR" sz="1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78" name="슬라이드 번호 개체 틀 10">
            <a:extLst>
              <a:ext uri="{FF2B5EF4-FFF2-40B4-BE49-F238E27FC236}">
                <a16:creationId xmlns:a16="http://schemas.microsoft.com/office/drawing/2014/main" id="{639B787D-80D3-4D09-97E8-3CBFFAEE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C1FA20-0157-48CC-A568-35AE10DD4CF4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s-ES" altLang="ko-KR" sz="140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DC3F041-3017-45D8-9D7B-CF8CBCAF7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88" y="2801571"/>
            <a:ext cx="7819204" cy="194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28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D3A8498D-BE48-4962-9CB7-7D7C9E06E036}"/>
              </a:ext>
            </a:extLst>
          </p:cNvPr>
          <p:cNvSpPr/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endParaRPr lang="en-US" altLang="ko-KR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0BEBC547-E784-4C03-9113-9D77C4A0D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8163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순차적 컵 쌓기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3" name="文本框 7">
            <a:extLst>
              <a:ext uri="{FF2B5EF4-FFF2-40B4-BE49-F238E27FC236}">
                <a16:creationId xmlns:a16="http://schemas.microsoft.com/office/drawing/2014/main" id="{AF907CBF-DC8C-4827-9484-152FBBBC1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활동지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 (10</a:t>
            </a: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분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5" name="직사각형 16">
            <a:extLst>
              <a:ext uri="{FF2B5EF4-FFF2-40B4-BE49-F238E27FC236}">
                <a16:creationId xmlns:a16="http://schemas.microsoft.com/office/drawing/2014/main" id="{DDE594C6-1BAB-46E9-AE26-DB25F4286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40" y="1514624"/>
            <a:ext cx="80899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54000" indent="254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프로그래머와 로봇의 역할로 나누어서 </a:t>
            </a:r>
            <a:r>
              <a:rPr lang="ko-KR" altLang="en-US" sz="140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역할놀이해봅시다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ko-KR" sz="1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78" name="슬라이드 번호 개체 틀 10">
            <a:extLst>
              <a:ext uri="{FF2B5EF4-FFF2-40B4-BE49-F238E27FC236}">
                <a16:creationId xmlns:a16="http://schemas.microsoft.com/office/drawing/2014/main" id="{639B787D-80D3-4D09-97E8-3CBFFAEE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C1FA20-0157-48CC-A568-35AE10DD4CF4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s-ES" altLang="ko-KR" sz="140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0C9358B-8EC4-4C19-A7D8-A61E4BFD40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1187624" y="4221088"/>
            <a:ext cx="1582764" cy="1368152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9DF349C7-F6DD-490F-8B6D-092D0F4D50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1187624" y="3702112"/>
            <a:ext cx="1582764" cy="1368152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A782C1A9-6C8A-455B-8128-63A39E358F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1187624" y="3104964"/>
            <a:ext cx="1582764" cy="1368152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D2666C62-DFF4-4520-9DB3-E2E0EF7A66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4933130" y="4149080"/>
            <a:ext cx="1582764" cy="1368152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4AF30C7D-D110-4D35-83FD-45673DA43A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6661644" y="4149080"/>
            <a:ext cx="1582764" cy="1368152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F8115A58-3495-4C87-872A-E2FDE5D9A7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5762672" y="2744924"/>
            <a:ext cx="1582764" cy="13681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6048EC-4EBB-4644-884B-EAEB1D9B5062}"/>
              </a:ext>
            </a:extLst>
          </p:cNvPr>
          <p:cNvSpPr txBox="1"/>
          <p:nvPr/>
        </p:nvSpPr>
        <p:spPr>
          <a:xfrm>
            <a:off x="4621069" y="2060848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dirty="0"/>
              <a:t>①</a:t>
            </a:r>
          </a:p>
        </p:txBody>
      </p:sp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640A5F1C-E561-419A-B884-CE24E98C6CD8}"/>
              </a:ext>
            </a:extLst>
          </p:cNvPr>
          <p:cNvSpPr/>
          <p:nvPr/>
        </p:nvSpPr>
        <p:spPr bwMode="auto">
          <a:xfrm>
            <a:off x="3059832" y="3702112"/>
            <a:ext cx="1546721" cy="1368152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8600D1-8763-4BC4-88B3-41156C0BD3F5}"/>
              </a:ext>
            </a:extLst>
          </p:cNvPr>
          <p:cNvSpPr txBox="1"/>
          <p:nvPr/>
        </p:nvSpPr>
        <p:spPr>
          <a:xfrm>
            <a:off x="334962" y="2133652"/>
            <a:ext cx="39405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종이컵 배열을 보고 명령어로 작성해보세요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18366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D3A8498D-BE48-4962-9CB7-7D7C9E06E036}"/>
              </a:ext>
            </a:extLst>
          </p:cNvPr>
          <p:cNvSpPr/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endParaRPr lang="en-US" altLang="ko-KR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0BEBC547-E784-4C03-9113-9D77C4A0D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8163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순차적 컵 쌓기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3" name="文本框 7">
            <a:extLst>
              <a:ext uri="{FF2B5EF4-FFF2-40B4-BE49-F238E27FC236}">
                <a16:creationId xmlns:a16="http://schemas.microsoft.com/office/drawing/2014/main" id="{AF907CBF-DC8C-4827-9484-152FBBBC1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활동지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 (10</a:t>
            </a: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분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5" name="직사각형 16">
            <a:extLst>
              <a:ext uri="{FF2B5EF4-FFF2-40B4-BE49-F238E27FC236}">
                <a16:creationId xmlns:a16="http://schemas.microsoft.com/office/drawing/2014/main" id="{DDE594C6-1BAB-46E9-AE26-DB25F4286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40" y="1514624"/>
            <a:ext cx="80899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54000" indent="254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프로그래머와 로봇의 역할로 나누어서 </a:t>
            </a:r>
            <a:r>
              <a:rPr lang="ko-KR" altLang="en-US" sz="140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역할놀이해봅시다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ko-KR" sz="1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78" name="슬라이드 번호 개체 틀 10">
            <a:extLst>
              <a:ext uri="{FF2B5EF4-FFF2-40B4-BE49-F238E27FC236}">
                <a16:creationId xmlns:a16="http://schemas.microsoft.com/office/drawing/2014/main" id="{639B787D-80D3-4D09-97E8-3CBFFAEE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C1FA20-0157-48CC-A568-35AE10DD4CF4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s-ES" altLang="ko-KR" sz="1400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D2666C62-DFF4-4520-9DB3-E2E0EF7A66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900682" y="4149080"/>
            <a:ext cx="1582764" cy="1368152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4AF30C7D-D110-4D35-83FD-45673DA43A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2629196" y="4149080"/>
            <a:ext cx="1582764" cy="1368152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F8115A58-3495-4C87-872A-E2FDE5D9A7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1730224" y="2744924"/>
            <a:ext cx="1582764" cy="13681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6048EC-4EBB-4644-884B-EAEB1D9B5062}"/>
              </a:ext>
            </a:extLst>
          </p:cNvPr>
          <p:cNvSpPr txBox="1"/>
          <p:nvPr/>
        </p:nvSpPr>
        <p:spPr>
          <a:xfrm>
            <a:off x="588621" y="2060848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dirty="0"/>
              <a:t>①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6E6777-616D-4B77-9C9A-8A181B9F2A0A}"/>
              </a:ext>
            </a:extLst>
          </p:cNvPr>
          <p:cNvSpPr txBox="1"/>
          <p:nvPr/>
        </p:nvSpPr>
        <p:spPr>
          <a:xfrm>
            <a:off x="4644008" y="2636912"/>
            <a:ext cx="39113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/>
              <a:t>↑→→→→↓</a:t>
            </a:r>
            <a:endParaRPr lang="en-US" altLang="ko-KR" sz="4800" dirty="0"/>
          </a:p>
          <a:p>
            <a:r>
              <a:rPr lang="ko-KR" altLang="en-US" sz="4800" dirty="0"/>
              <a:t>↑→→↓</a:t>
            </a:r>
            <a:endParaRPr lang="en-US" altLang="ko-KR" sz="4800" dirty="0"/>
          </a:p>
          <a:p>
            <a:r>
              <a:rPr lang="ko-KR" altLang="en-US" sz="4800" dirty="0"/>
              <a:t>↑→→→↓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DFC3A1-8D6B-4D05-B0E7-D4E30C0E7956}"/>
              </a:ext>
            </a:extLst>
          </p:cNvPr>
          <p:cNvSpPr/>
          <p:nvPr/>
        </p:nvSpPr>
        <p:spPr bwMode="auto">
          <a:xfrm>
            <a:off x="4644008" y="3465004"/>
            <a:ext cx="1944216" cy="75608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0418C7C-E67A-48EB-AF00-C0B79567A7F2}"/>
              </a:ext>
            </a:extLst>
          </p:cNvPr>
          <p:cNvSpPr/>
          <p:nvPr/>
        </p:nvSpPr>
        <p:spPr bwMode="auto">
          <a:xfrm>
            <a:off x="4655477" y="2780928"/>
            <a:ext cx="3156883" cy="622318"/>
          </a:xfrm>
          <a:prstGeom prst="rect">
            <a:avLst/>
          </a:prstGeom>
          <a:noFill/>
          <a:ln w="38100" cap="flat" cmpd="sng" algn="ctr">
            <a:solidFill>
              <a:srgbClr val="FFC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4A42E00-1A8A-4E40-BF41-705C72204D67}"/>
              </a:ext>
            </a:extLst>
          </p:cNvPr>
          <p:cNvSpPr/>
          <p:nvPr/>
        </p:nvSpPr>
        <p:spPr bwMode="auto">
          <a:xfrm>
            <a:off x="4655477" y="4293096"/>
            <a:ext cx="2580820" cy="622318"/>
          </a:xfrm>
          <a:prstGeom prst="rect">
            <a:avLst/>
          </a:prstGeom>
          <a:noFill/>
          <a:ln w="38100" cap="flat" cmpd="sng" algn="ctr">
            <a:solidFill>
              <a:srgbClr val="00B0F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FB80589F-6618-4F94-9BF7-D522CD757459}"/>
              </a:ext>
            </a:extLst>
          </p:cNvPr>
          <p:cNvSpPr/>
          <p:nvPr/>
        </p:nvSpPr>
        <p:spPr bwMode="auto">
          <a:xfrm>
            <a:off x="1403648" y="4581128"/>
            <a:ext cx="504055" cy="512185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B5D3353A-1136-411A-B975-AF6539401FE9}"/>
              </a:ext>
            </a:extLst>
          </p:cNvPr>
          <p:cNvSpPr/>
          <p:nvPr/>
        </p:nvSpPr>
        <p:spPr bwMode="auto">
          <a:xfrm>
            <a:off x="3168549" y="4577063"/>
            <a:ext cx="504055" cy="512185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F9CEFD2F-7CED-40A5-B378-FEE55AB09F97}"/>
              </a:ext>
            </a:extLst>
          </p:cNvPr>
          <p:cNvSpPr/>
          <p:nvPr/>
        </p:nvSpPr>
        <p:spPr bwMode="auto">
          <a:xfrm>
            <a:off x="2269577" y="3168844"/>
            <a:ext cx="504055" cy="512185"/>
          </a:xfrm>
          <a:prstGeom prst="ellips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67BFF0-FB02-478D-8C4C-5D549F27074D}"/>
              </a:ext>
            </a:extLst>
          </p:cNvPr>
          <p:cNvSpPr txBox="1"/>
          <p:nvPr/>
        </p:nvSpPr>
        <p:spPr>
          <a:xfrm>
            <a:off x="343466" y="2060848"/>
            <a:ext cx="39405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종이컵 배열을 보고 명령어로 작성해보세요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8828748-0BC3-4CE0-8C51-33B44A09E837}"/>
              </a:ext>
            </a:extLst>
          </p:cNvPr>
          <p:cNvSpPr txBox="1"/>
          <p:nvPr/>
        </p:nvSpPr>
        <p:spPr>
          <a:xfrm>
            <a:off x="4572000" y="2060848"/>
            <a:ext cx="16466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명령어 작성 정답</a:t>
            </a:r>
          </a:p>
        </p:txBody>
      </p:sp>
    </p:spTree>
    <p:extLst>
      <p:ext uri="{BB962C8B-B14F-4D97-AF65-F5344CB8AC3E}">
        <p14:creationId xmlns:p14="http://schemas.microsoft.com/office/powerpoint/2010/main" val="30707858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D3A8498D-BE48-4962-9CB7-7D7C9E06E036}"/>
              </a:ext>
            </a:extLst>
          </p:cNvPr>
          <p:cNvSpPr/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endParaRPr lang="en-US" altLang="ko-KR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0BEBC547-E784-4C03-9113-9D77C4A0D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8163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순차적 컵 쌓기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3" name="文本框 7">
            <a:extLst>
              <a:ext uri="{FF2B5EF4-FFF2-40B4-BE49-F238E27FC236}">
                <a16:creationId xmlns:a16="http://schemas.microsoft.com/office/drawing/2014/main" id="{AF907CBF-DC8C-4827-9484-152FBBBC1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활동지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 (10</a:t>
            </a: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분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5" name="직사각형 16">
            <a:extLst>
              <a:ext uri="{FF2B5EF4-FFF2-40B4-BE49-F238E27FC236}">
                <a16:creationId xmlns:a16="http://schemas.microsoft.com/office/drawing/2014/main" id="{DDE594C6-1BAB-46E9-AE26-DB25F4286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40" y="1514624"/>
            <a:ext cx="80899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54000" indent="254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프로그래머와 로봇의 역할로 나누어서 </a:t>
            </a:r>
            <a:r>
              <a:rPr lang="ko-KR" altLang="en-US" sz="140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역할놀이해봅시다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ko-KR" sz="1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78" name="슬라이드 번호 개체 틀 10">
            <a:extLst>
              <a:ext uri="{FF2B5EF4-FFF2-40B4-BE49-F238E27FC236}">
                <a16:creationId xmlns:a16="http://schemas.microsoft.com/office/drawing/2014/main" id="{639B787D-80D3-4D09-97E8-3CBFFAEE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C1FA20-0157-48CC-A568-35AE10DD4CF4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s-ES" altLang="ko-KR" sz="140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0C9358B-8EC4-4C19-A7D8-A61E4BFD40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1187624" y="4221088"/>
            <a:ext cx="1582764" cy="1368152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9DF349C7-F6DD-490F-8B6D-092D0F4D50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1187624" y="3702112"/>
            <a:ext cx="1582764" cy="1368152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A782C1A9-6C8A-455B-8128-63A39E358F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1187624" y="3104964"/>
            <a:ext cx="1582764" cy="1368152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D2666C62-DFF4-4520-9DB3-E2E0EF7A66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4933130" y="4149080"/>
            <a:ext cx="1582764" cy="1368152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4AF30C7D-D110-4D35-83FD-45673DA43A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6661644" y="4149080"/>
            <a:ext cx="1582764" cy="1368152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F8115A58-3495-4C87-872A-E2FDE5D9A7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>
            <a:off x="5762672" y="2744924"/>
            <a:ext cx="1582764" cy="13681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6048EC-4EBB-4644-884B-EAEB1D9B5062}"/>
              </a:ext>
            </a:extLst>
          </p:cNvPr>
          <p:cNvSpPr txBox="1"/>
          <p:nvPr/>
        </p:nvSpPr>
        <p:spPr>
          <a:xfrm>
            <a:off x="4621069" y="2060848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dirty="0"/>
              <a:t>②</a:t>
            </a:r>
          </a:p>
        </p:txBody>
      </p:sp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640A5F1C-E561-419A-B884-CE24E98C6CD8}"/>
              </a:ext>
            </a:extLst>
          </p:cNvPr>
          <p:cNvSpPr/>
          <p:nvPr/>
        </p:nvSpPr>
        <p:spPr bwMode="auto">
          <a:xfrm>
            <a:off x="3059832" y="3702112"/>
            <a:ext cx="1546721" cy="1368152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178BDD-9492-402E-B9B4-B5A133519B0B}"/>
              </a:ext>
            </a:extLst>
          </p:cNvPr>
          <p:cNvSpPr txBox="1"/>
          <p:nvPr/>
        </p:nvSpPr>
        <p:spPr>
          <a:xfrm>
            <a:off x="343466" y="2060848"/>
            <a:ext cx="39405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종이컵 배열을 보고 명령어로 작성해보세요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04739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D3A8498D-BE48-4962-9CB7-7D7C9E06E036}"/>
              </a:ext>
            </a:extLst>
          </p:cNvPr>
          <p:cNvSpPr/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endParaRPr lang="en-US" altLang="ko-KR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0BEBC547-E784-4C03-9113-9D77C4A0D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8163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순차적 컵 쌓기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3" name="文本框 7">
            <a:extLst>
              <a:ext uri="{FF2B5EF4-FFF2-40B4-BE49-F238E27FC236}">
                <a16:creationId xmlns:a16="http://schemas.microsoft.com/office/drawing/2014/main" id="{AF907CBF-DC8C-4827-9484-152FBBBC1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활동지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 (10</a:t>
            </a: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분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5" name="직사각형 16">
            <a:extLst>
              <a:ext uri="{FF2B5EF4-FFF2-40B4-BE49-F238E27FC236}">
                <a16:creationId xmlns:a16="http://schemas.microsoft.com/office/drawing/2014/main" id="{DDE594C6-1BAB-46E9-AE26-DB25F4286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40" y="1514624"/>
            <a:ext cx="80899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54000" indent="254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프로그래머와 로봇의 역할로 나누어서 </a:t>
            </a:r>
            <a:r>
              <a:rPr lang="ko-KR" altLang="en-US" sz="140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역할놀이해봅시다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ko-KR" sz="1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78" name="슬라이드 번호 개체 틀 10">
            <a:extLst>
              <a:ext uri="{FF2B5EF4-FFF2-40B4-BE49-F238E27FC236}">
                <a16:creationId xmlns:a16="http://schemas.microsoft.com/office/drawing/2014/main" id="{639B787D-80D3-4D09-97E8-3CBFFAEE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C1FA20-0157-48CC-A568-35AE10DD4CF4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s-ES" altLang="ko-KR" sz="1400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D2666C62-DFF4-4520-9DB3-E2E0EF7A66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900682" y="4149080"/>
            <a:ext cx="1582764" cy="1368152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4AF30C7D-D110-4D35-83FD-45673DA43A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2629196" y="4149080"/>
            <a:ext cx="1582764" cy="1368152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F8115A58-3495-4C87-872A-E2FDE5D9A7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>
            <a:off x="1730224" y="2744924"/>
            <a:ext cx="1582764" cy="13681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6048EC-4EBB-4644-884B-EAEB1D9B5062}"/>
              </a:ext>
            </a:extLst>
          </p:cNvPr>
          <p:cNvSpPr txBox="1"/>
          <p:nvPr/>
        </p:nvSpPr>
        <p:spPr>
          <a:xfrm>
            <a:off x="588621" y="2060848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dirty="0"/>
              <a:t>②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6E6777-616D-4B77-9C9A-8A181B9F2A0A}"/>
              </a:ext>
            </a:extLst>
          </p:cNvPr>
          <p:cNvSpPr txBox="1"/>
          <p:nvPr/>
        </p:nvSpPr>
        <p:spPr>
          <a:xfrm>
            <a:off x="4644008" y="2636912"/>
            <a:ext cx="39113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/>
              <a:t>↑→→→→↓</a:t>
            </a:r>
            <a:endParaRPr lang="en-US" altLang="ko-KR" sz="4800" dirty="0"/>
          </a:p>
          <a:p>
            <a:r>
              <a:rPr lang="ko-KR" altLang="en-US" sz="4800" dirty="0"/>
              <a:t>↑→→↓</a:t>
            </a:r>
            <a:endParaRPr lang="en-US" altLang="ko-KR" sz="4800" dirty="0"/>
          </a:p>
          <a:p>
            <a:r>
              <a:rPr lang="ko-KR" altLang="en-US" sz="4800" dirty="0"/>
              <a:t>↑→→→       ↓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DFC3A1-8D6B-4D05-B0E7-D4E30C0E7956}"/>
              </a:ext>
            </a:extLst>
          </p:cNvPr>
          <p:cNvSpPr/>
          <p:nvPr/>
        </p:nvSpPr>
        <p:spPr bwMode="auto">
          <a:xfrm>
            <a:off x="4678613" y="3508914"/>
            <a:ext cx="1944216" cy="64016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0418C7C-E67A-48EB-AF00-C0B79567A7F2}"/>
              </a:ext>
            </a:extLst>
          </p:cNvPr>
          <p:cNvSpPr/>
          <p:nvPr/>
        </p:nvSpPr>
        <p:spPr bwMode="auto">
          <a:xfrm>
            <a:off x="4655476" y="2780928"/>
            <a:ext cx="3156883" cy="622318"/>
          </a:xfrm>
          <a:prstGeom prst="rect">
            <a:avLst/>
          </a:prstGeom>
          <a:noFill/>
          <a:ln w="38100" cap="flat" cmpd="sng" algn="ctr">
            <a:solidFill>
              <a:srgbClr val="FFC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4A42E00-1A8A-4E40-BF41-705C72204D67}"/>
              </a:ext>
            </a:extLst>
          </p:cNvPr>
          <p:cNvSpPr/>
          <p:nvPr/>
        </p:nvSpPr>
        <p:spPr bwMode="auto">
          <a:xfrm>
            <a:off x="4655476" y="4293096"/>
            <a:ext cx="3732947" cy="622318"/>
          </a:xfrm>
          <a:prstGeom prst="rect">
            <a:avLst/>
          </a:prstGeom>
          <a:noFill/>
          <a:ln w="38100" cap="flat" cmpd="sng" algn="ctr">
            <a:solidFill>
              <a:srgbClr val="00B0F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FB80589F-6618-4F94-9BF7-D522CD757459}"/>
              </a:ext>
            </a:extLst>
          </p:cNvPr>
          <p:cNvSpPr/>
          <p:nvPr/>
        </p:nvSpPr>
        <p:spPr bwMode="auto">
          <a:xfrm>
            <a:off x="1403648" y="4581128"/>
            <a:ext cx="504055" cy="512185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B5D3353A-1136-411A-B975-AF6539401FE9}"/>
              </a:ext>
            </a:extLst>
          </p:cNvPr>
          <p:cNvSpPr/>
          <p:nvPr/>
        </p:nvSpPr>
        <p:spPr bwMode="auto">
          <a:xfrm>
            <a:off x="3168549" y="4577063"/>
            <a:ext cx="504055" cy="512185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F9CEFD2F-7CED-40A5-B378-FEE55AB09F97}"/>
              </a:ext>
            </a:extLst>
          </p:cNvPr>
          <p:cNvSpPr/>
          <p:nvPr/>
        </p:nvSpPr>
        <p:spPr bwMode="auto">
          <a:xfrm>
            <a:off x="2269577" y="3168844"/>
            <a:ext cx="504055" cy="512185"/>
          </a:xfrm>
          <a:prstGeom prst="ellips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59CF5D3E-6FA7-4196-952C-B9462E628C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17" t="71474" r="39060"/>
          <a:stretch/>
        </p:blipFill>
        <p:spPr>
          <a:xfrm>
            <a:off x="6858731" y="4437112"/>
            <a:ext cx="609801" cy="43204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BD5D5A0-5A15-4B58-92EA-9580CA82B77B}"/>
              </a:ext>
            </a:extLst>
          </p:cNvPr>
          <p:cNvSpPr txBox="1"/>
          <p:nvPr/>
        </p:nvSpPr>
        <p:spPr>
          <a:xfrm>
            <a:off x="343466" y="2060848"/>
            <a:ext cx="39405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종이컵 배열을 보고 명령어로 작성해보세요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777037-6FC9-4BD6-BCC2-8C30021CF9A5}"/>
              </a:ext>
            </a:extLst>
          </p:cNvPr>
          <p:cNvSpPr txBox="1"/>
          <p:nvPr/>
        </p:nvSpPr>
        <p:spPr>
          <a:xfrm>
            <a:off x="4572000" y="2060848"/>
            <a:ext cx="16466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명령어 작성 정답</a:t>
            </a: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DA5D68FB-1A39-4163-B304-B6AF0C9AE9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17" t="71474" r="39060"/>
          <a:stretch/>
        </p:blipFill>
        <p:spPr>
          <a:xfrm>
            <a:off x="7418583" y="4437112"/>
            <a:ext cx="609801" cy="43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261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D3A8498D-BE48-4962-9CB7-7D7C9E06E036}"/>
              </a:ext>
            </a:extLst>
          </p:cNvPr>
          <p:cNvSpPr/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endParaRPr lang="en-US" altLang="ko-KR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0BEBC547-E784-4C03-9113-9D77C4A0D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8163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순차적 컵 쌓기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3" name="文本框 7">
            <a:extLst>
              <a:ext uri="{FF2B5EF4-FFF2-40B4-BE49-F238E27FC236}">
                <a16:creationId xmlns:a16="http://schemas.microsoft.com/office/drawing/2014/main" id="{AF907CBF-DC8C-4827-9484-152FBBBC1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활동지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 (10</a:t>
            </a: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분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5" name="직사각형 16">
            <a:extLst>
              <a:ext uri="{FF2B5EF4-FFF2-40B4-BE49-F238E27FC236}">
                <a16:creationId xmlns:a16="http://schemas.microsoft.com/office/drawing/2014/main" id="{DDE594C6-1BAB-46E9-AE26-DB25F4286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40" y="1514624"/>
            <a:ext cx="80899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54000" indent="254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프로그래머와 로봇의 역할로 나누어서 </a:t>
            </a:r>
            <a:r>
              <a:rPr lang="ko-KR" altLang="en-US" sz="140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역할놀이해봅시다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ko-KR" sz="1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78" name="슬라이드 번호 개체 틀 10">
            <a:extLst>
              <a:ext uri="{FF2B5EF4-FFF2-40B4-BE49-F238E27FC236}">
                <a16:creationId xmlns:a16="http://schemas.microsoft.com/office/drawing/2014/main" id="{639B787D-80D3-4D09-97E8-3CBFFAEE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C1FA20-0157-48CC-A568-35AE10DD4CF4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s-ES" altLang="ko-KR" sz="1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6048EC-4EBB-4644-884B-EAEB1D9B5062}"/>
              </a:ext>
            </a:extLst>
          </p:cNvPr>
          <p:cNvSpPr txBox="1"/>
          <p:nvPr/>
        </p:nvSpPr>
        <p:spPr>
          <a:xfrm>
            <a:off x="588621" y="2060848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dirty="0"/>
              <a:t>③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6E6777-616D-4B77-9C9A-8A181B9F2A0A}"/>
              </a:ext>
            </a:extLst>
          </p:cNvPr>
          <p:cNvSpPr txBox="1"/>
          <p:nvPr/>
        </p:nvSpPr>
        <p:spPr>
          <a:xfrm>
            <a:off x="732638" y="3352924"/>
            <a:ext cx="39113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/>
              <a:t>↑→→       ↓</a:t>
            </a:r>
            <a:endParaRPr lang="en-US" altLang="ko-KR" sz="4800" dirty="0"/>
          </a:p>
          <a:p>
            <a:r>
              <a:rPr lang="ko-KR" altLang="en-US" sz="4800" dirty="0"/>
              <a:t>↑→→→→↓</a:t>
            </a:r>
            <a:endParaRPr lang="en-US" altLang="ko-KR" sz="4800" dirty="0"/>
          </a:p>
          <a:p>
            <a:r>
              <a:rPr lang="ko-KR" altLang="en-US" sz="4800" dirty="0"/>
              <a:t>↑→→ ↓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DFC3A1-8D6B-4D05-B0E7-D4E30C0E7956}"/>
              </a:ext>
            </a:extLst>
          </p:cNvPr>
          <p:cNvSpPr/>
          <p:nvPr/>
        </p:nvSpPr>
        <p:spPr bwMode="auto">
          <a:xfrm>
            <a:off x="732637" y="3460936"/>
            <a:ext cx="3108901" cy="75608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0418C7C-E67A-48EB-AF00-C0B79567A7F2}"/>
              </a:ext>
            </a:extLst>
          </p:cNvPr>
          <p:cNvSpPr/>
          <p:nvPr/>
        </p:nvSpPr>
        <p:spPr bwMode="auto">
          <a:xfrm>
            <a:off x="744106" y="4314782"/>
            <a:ext cx="3156883" cy="622318"/>
          </a:xfrm>
          <a:prstGeom prst="rect">
            <a:avLst/>
          </a:prstGeom>
          <a:noFill/>
          <a:ln w="38100" cap="flat" cmpd="sng" algn="ctr">
            <a:solidFill>
              <a:srgbClr val="FFC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4A42E00-1A8A-4E40-BF41-705C72204D67}"/>
              </a:ext>
            </a:extLst>
          </p:cNvPr>
          <p:cNvSpPr/>
          <p:nvPr/>
        </p:nvSpPr>
        <p:spPr bwMode="auto">
          <a:xfrm>
            <a:off x="744107" y="5009108"/>
            <a:ext cx="2202425" cy="622318"/>
          </a:xfrm>
          <a:prstGeom prst="rect">
            <a:avLst/>
          </a:prstGeom>
          <a:noFill/>
          <a:ln w="38100" cap="flat" cmpd="sng" algn="ctr">
            <a:solidFill>
              <a:srgbClr val="00B0F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59CF5D3E-6FA7-4196-952C-B9462E628C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17" t="71474" r="39060"/>
          <a:stretch/>
        </p:blipFill>
        <p:spPr>
          <a:xfrm>
            <a:off x="2336731" y="3646486"/>
            <a:ext cx="609801" cy="432048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C56666F2-532D-43B5-9EB0-9BCB1D679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4681463" y="4509119"/>
            <a:ext cx="1582764" cy="1368152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55129BE2-CEB3-475D-86A0-A75100BA03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4681463" y="3990143"/>
            <a:ext cx="1582764" cy="1368152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54DD904D-0450-416C-BF46-0C5EF952C8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4681463" y="3392995"/>
            <a:ext cx="1582764" cy="1368152"/>
          </a:xfrm>
          <a:prstGeom prst="rect">
            <a:avLst/>
          </a:prstGeom>
        </p:spPr>
      </p:pic>
      <p:sp>
        <p:nvSpPr>
          <p:cNvPr id="28" name="화살표: 오른쪽 27">
            <a:extLst>
              <a:ext uri="{FF2B5EF4-FFF2-40B4-BE49-F238E27FC236}">
                <a16:creationId xmlns:a16="http://schemas.microsoft.com/office/drawing/2014/main" id="{7AB7BC58-ECFC-49A9-99BB-AE000BCE04BB}"/>
              </a:ext>
            </a:extLst>
          </p:cNvPr>
          <p:cNvSpPr/>
          <p:nvPr/>
        </p:nvSpPr>
        <p:spPr bwMode="auto">
          <a:xfrm>
            <a:off x="6553671" y="3990143"/>
            <a:ext cx="1546721" cy="1368152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F797E9-5FAE-4C2D-9110-B15E3829B891}"/>
              </a:ext>
            </a:extLst>
          </p:cNvPr>
          <p:cNvSpPr txBox="1"/>
          <p:nvPr/>
        </p:nvSpPr>
        <p:spPr>
          <a:xfrm>
            <a:off x="343466" y="2060848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명령어를 보고 종이컵을 배열해보세요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4236CC87-8ADA-4A0B-948E-4E88825165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17" t="71474" r="39060"/>
          <a:stretch/>
        </p:blipFill>
        <p:spPr>
          <a:xfrm>
            <a:off x="2882079" y="3645024"/>
            <a:ext cx="609801" cy="43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5043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D3A8498D-BE48-4962-9CB7-7D7C9E06E036}"/>
              </a:ext>
            </a:extLst>
          </p:cNvPr>
          <p:cNvSpPr/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endParaRPr lang="en-US" altLang="ko-KR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0BEBC547-E784-4C03-9113-9D77C4A0D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8163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순차적 컵 쌓기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3" name="文本框 7">
            <a:extLst>
              <a:ext uri="{FF2B5EF4-FFF2-40B4-BE49-F238E27FC236}">
                <a16:creationId xmlns:a16="http://schemas.microsoft.com/office/drawing/2014/main" id="{AF907CBF-DC8C-4827-9484-152FBBBC1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활동지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 (10</a:t>
            </a: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분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5" name="직사각형 16">
            <a:extLst>
              <a:ext uri="{FF2B5EF4-FFF2-40B4-BE49-F238E27FC236}">
                <a16:creationId xmlns:a16="http://schemas.microsoft.com/office/drawing/2014/main" id="{DDE594C6-1BAB-46E9-AE26-DB25F4286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40" y="1514624"/>
            <a:ext cx="80899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54000" indent="254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프로그래머와 로봇의 역할로 나누어서 </a:t>
            </a:r>
            <a:r>
              <a:rPr lang="ko-KR" altLang="en-US" sz="140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역할놀이해봅시다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ko-KR" sz="1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78" name="슬라이드 번호 개체 틀 10">
            <a:extLst>
              <a:ext uri="{FF2B5EF4-FFF2-40B4-BE49-F238E27FC236}">
                <a16:creationId xmlns:a16="http://schemas.microsoft.com/office/drawing/2014/main" id="{639B787D-80D3-4D09-97E8-3CBFFAEE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C1FA20-0157-48CC-A568-35AE10DD4CF4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s-ES" altLang="ko-KR" sz="1400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D2666C62-DFF4-4520-9DB3-E2E0EF7A66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>
            <a:off x="5077146" y="4149080"/>
            <a:ext cx="1582764" cy="1368152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4AF30C7D-D110-4D35-83FD-45673DA43A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6805660" y="4149080"/>
            <a:ext cx="1582764" cy="1368152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F8115A58-3495-4C87-872A-E2FDE5D9A7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6401" r="19550" b="30050"/>
          <a:stretch/>
        </p:blipFill>
        <p:spPr>
          <a:xfrm rot="10800000">
            <a:off x="5076057" y="2780928"/>
            <a:ext cx="1582764" cy="13681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6048EC-4EBB-4644-884B-EAEB1D9B5062}"/>
              </a:ext>
            </a:extLst>
          </p:cNvPr>
          <p:cNvSpPr txBox="1"/>
          <p:nvPr/>
        </p:nvSpPr>
        <p:spPr>
          <a:xfrm>
            <a:off x="588621" y="2060848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dirty="0"/>
              <a:t>③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6E6777-616D-4B77-9C9A-8A181B9F2A0A}"/>
              </a:ext>
            </a:extLst>
          </p:cNvPr>
          <p:cNvSpPr txBox="1"/>
          <p:nvPr/>
        </p:nvSpPr>
        <p:spPr>
          <a:xfrm>
            <a:off x="732638" y="3352924"/>
            <a:ext cx="39113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/>
              <a:t>↑→→→→↓</a:t>
            </a:r>
            <a:endParaRPr lang="en-US" altLang="ko-KR" sz="4800" dirty="0"/>
          </a:p>
          <a:p>
            <a:r>
              <a:rPr lang="ko-KR" altLang="en-US" sz="4800" dirty="0"/>
              <a:t>↑→→       ↓</a:t>
            </a:r>
            <a:endParaRPr lang="en-US" altLang="ko-KR" sz="4800" dirty="0"/>
          </a:p>
          <a:p>
            <a:r>
              <a:rPr lang="ko-KR" altLang="en-US" sz="4800" dirty="0"/>
              <a:t>↑→→ ↓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DFC3A1-8D6B-4D05-B0E7-D4E30C0E7956}"/>
              </a:ext>
            </a:extLst>
          </p:cNvPr>
          <p:cNvSpPr/>
          <p:nvPr/>
        </p:nvSpPr>
        <p:spPr bwMode="auto">
          <a:xfrm>
            <a:off x="732637" y="4293096"/>
            <a:ext cx="3168351" cy="62231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0418C7C-E67A-48EB-AF00-C0B79567A7F2}"/>
              </a:ext>
            </a:extLst>
          </p:cNvPr>
          <p:cNvSpPr/>
          <p:nvPr/>
        </p:nvSpPr>
        <p:spPr bwMode="auto">
          <a:xfrm>
            <a:off x="744106" y="3573016"/>
            <a:ext cx="3156883" cy="622318"/>
          </a:xfrm>
          <a:prstGeom prst="rect">
            <a:avLst/>
          </a:prstGeom>
          <a:noFill/>
          <a:ln w="38100" cap="flat" cmpd="sng" algn="ctr">
            <a:solidFill>
              <a:srgbClr val="FFC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4A42E00-1A8A-4E40-BF41-705C72204D67}"/>
              </a:ext>
            </a:extLst>
          </p:cNvPr>
          <p:cNvSpPr/>
          <p:nvPr/>
        </p:nvSpPr>
        <p:spPr bwMode="auto">
          <a:xfrm>
            <a:off x="744107" y="5009108"/>
            <a:ext cx="2202425" cy="622318"/>
          </a:xfrm>
          <a:prstGeom prst="rect">
            <a:avLst/>
          </a:prstGeom>
          <a:noFill/>
          <a:ln w="38100" cap="flat" cmpd="sng" algn="ctr">
            <a:solidFill>
              <a:srgbClr val="00B0F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FB80589F-6618-4F94-9BF7-D522CD757459}"/>
              </a:ext>
            </a:extLst>
          </p:cNvPr>
          <p:cNvSpPr/>
          <p:nvPr/>
        </p:nvSpPr>
        <p:spPr bwMode="auto">
          <a:xfrm rot="10800000">
            <a:off x="5580112" y="4581128"/>
            <a:ext cx="504055" cy="512185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B5D3353A-1136-411A-B975-AF6539401FE9}"/>
              </a:ext>
            </a:extLst>
          </p:cNvPr>
          <p:cNvSpPr/>
          <p:nvPr/>
        </p:nvSpPr>
        <p:spPr bwMode="auto">
          <a:xfrm>
            <a:off x="7345013" y="4577063"/>
            <a:ext cx="504055" cy="512185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F9CEFD2F-7CED-40A5-B378-FEE55AB09F97}"/>
              </a:ext>
            </a:extLst>
          </p:cNvPr>
          <p:cNvSpPr/>
          <p:nvPr/>
        </p:nvSpPr>
        <p:spPr bwMode="auto">
          <a:xfrm rot="10800000">
            <a:off x="5615410" y="3204848"/>
            <a:ext cx="504055" cy="512185"/>
          </a:xfrm>
          <a:prstGeom prst="ellips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59CF5D3E-6FA7-4196-952C-B9462E628C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17" t="71474" r="39060"/>
          <a:stretch/>
        </p:blipFill>
        <p:spPr>
          <a:xfrm>
            <a:off x="2336731" y="4365104"/>
            <a:ext cx="609801" cy="43204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0B1094F-CE13-4047-86BA-818292940B3C}"/>
              </a:ext>
            </a:extLst>
          </p:cNvPr>
          <p:cNvSpPr txBox="1"/>
          <p:nvPr/>
        </p:nvSpPr>
        <p:spPr>
          <a:xfrm>
            <a:off x="343466" y="2060848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명령어를 보고 종이컵을 배열해보세요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E7AEBF-C9DF-415D-981F-56A73E6EBEA0}"/>
              </a:ext>
            </a:extLst>
          </p:cNvPr>
          <p:cNvSpPr txBox="1"/>
          <p:nvPr/>
        </p:nvSpPr>
        <p:spPr>
          <a:xfrm>
            <a:off x="4572000" y="2060848"/>
            <a:ext cx="16466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종이컵 배열 정답</a:t>
            </a: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AA2C27A7-94B6-4F74-AA36-14565306A7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17" t="71474" r="39060"/>
          <a:stretch/>
        </p:blipFill>
        <p:spPr>
          <a:xfrm>
            <a:off x="2882079" y="4365104"/>
            <a:ext cx="609801" cy="43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9331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0BEBC547-E784-4C03-9113-9D77C4A0D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8163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순차적 컵 쌓기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3" name="文本框 7">
            <a:extLst>
              <a:ext uri="{FF2B5EF4-FFF2-40B4-BE49-F238E27FC236}">
                <a16:creationId xmlns:a16="http://schemas.microsoft.com/office/drawing/2014/main" id="{AF907CBF-DC8C-4827-9484-152FBBBC1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활동지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 (10</a:t>
            </a: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분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0DF288C-18CA-4A73-A683-88D05FB6CA1D}"/>
              </a:ext>
            </a:extLst>
          </p:cNvPr>
          <p:cNvSpPr/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ko-KR" sz="3600" dirty="0">
              <a:solidFill>
                <a:schemeClr val="tx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pPr algn="ctr" eaLnBrk="1" hangingPunct="1">
              <a:lnSpc>
                <a:spcPct val="150000"/>
              </a:lnSpc>
              <a:defRPr/>
            </a:pPr>
            <a:endParaRPr lang="en-US" altLang="ko-KR" sz="3600" dirty="0">
              <a:solidFill>
                <a:schemeClr val="tx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US" altLang="ko-KR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1. </a:t>
            </a:r>
            <a:r>
              <a:rPr lang="ko-KR" altLang="en-US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활동지를 보고 위의 </a:t>
            </a:r>
            <a:r>
              <a:rPr lang="en-US" altLang="ko-KR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6</a:t>
            </a:r>
            <a:r>
              <a:rPr lang="ko-KR" altLang="en-US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개의 기호만 사용하여 </a:t>
            </a:r>
            <a:endParaRPr lang="en-US" altLang="ko-KR" sz="3600" dirty="0">
              <a:solidFill>
                <a:schemeClr val="tx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ko-KR" altLang="en-US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각자 명령서를 작성합니다</a:t>
            </a:r>
            <a:r>
              <a:rPr lang="en-US" altLang="ko-KR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.(1</a:t>
            </a:r>
            <a:r>
              <a:rPr lang="ko-KR" altLang="en-US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분</a:t>
            </a:r>
            <a:r>
              <a:rPr lang="en-US" altLang="ko-KR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)</a:t>
            </a:r>
          </a:p>
        </p:txBody>
      </p:sp>
      <p:sp>
        <p:nvSpPr>
          <p:cNvPr id="40965" name="직사각형 16">
            <a:extLst>
              <a:ext uri="{FF2B5EF4-FFF2-40B4-BE49-F238E27FC236}">
                <a16:creationId xmlns:a16="http://schemas.microsoft.com/office/drawing/2014/main" id="{DDE594C6-1BAB-46E9-AE26-DB25F4286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40" y="1514624"/>
            <a:ext cx="80899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54000" indent="254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프로그래머와 로봇의 역할로 나누어서 </a:t>
            </a:r>
            <a:r>
              <a:rPr lang="ko-KR" altLang="en-US" sz="140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역할놀이해봅시다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ko-KR" sz="1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78" name="슬라이드 번호 개체 틀 10">
            <a:extLst>
              <a:ext uri="{FF2B5EF4-FFF2-40B4-BE49-F238E27FC236}">
                <a16:creationId xmlns:a16="http://schemas.microsoft.com/office/drawing/2014/main" id="{639B787D-80D3-4D09-97E8-3CBFFAEE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C1FA20-0157-48CC-A568-35AE10DD4CF4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s-ES" altLang="ko-KR" sz="140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DC3F041-3017-45D8-9D7B-CF8CBCAF7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601" y="2346474"/>
            <a:ext cx="6083751" cy="15145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E94EB6-CB01-4715-B009-4FFEE6FD4E8B}"/>
              </a:ext>
            </a:extLst>
          </p:cNvPr>
          <p:cNvSpPr txBox="1"/>
          <p:nvPr/>
        </p:nvSpPr>
        <p:spPr>
          <a:xfrm>
            <a:off x="588621" y="2060848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dirty="0"/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val="24643020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0BEBC547-E784-4C03-9113-9D77C4A0D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8163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순차적 컵 쌓기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3" name="文本框 7">
            <a:extLst>
              <a:ext uri="{FF2B5EF4-FFF2-40B4-BE49-F238E27FC236}">
                <a16:creationId xmlns:a16="http://schemas.microsoft.com/office/drawing/2014/main" id="{AF907CBF-DC8C-4827-9484-152FBBBC1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활동지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 (10</a:t>
            </a: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분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0DF288C-18CA-4A73-A683-88D05FB6CA1D}"/>
              </a:ext>
            </a:extLst>
          </p:cNvPr>
          <p:cNvSpPr/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ko-KR" sz="3600" dirty="0">
              <a:solidFill>
                <a:schemeClr val="tx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pPr algn="ctr" eaLnBrk="1" hangingPunct="1">
              <a:lnSpc>
                <a:spcPct val="150000"/>
              </a:lnSpc>
              <a:defRPr/>
            </a:pPr>
            <a:endParaRPr lang="en-US" altLang="ko-KR" sz="3600" dirty="0">
              <a:solidFill>
                <a:schemeClr val="tx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US" altLang="ko-KR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2. </a:t>
            </a:r>
            <a:r>
              <a:rPr lang="ko-KR" altLang="en-US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짝과 명령서를 바꿉니다</a:t>
            </a:r>
            <a:r>
              <a:rPr lang="en-US" altLang="ko-KR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.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US" altLang="ko-KR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3. </a:t>
            </a:r>
            <a:r>
              <a:rPr lang="ko-KR" altLang="en-US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짝이 작성한 명령서를 보면서 컵을 쌓아 올립니다</a:t>
            </a:r>
            <a:r>
              <a:rPr lang="en-US" altLang="ko-KR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.(1</a:t>
            </a:r>
            <a:r>
              <a:rPr lang="ko-KR" altLang="en-US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분</a:t>
            </a:r>
            <a:r>
              <a:rPr lang="en-US" altLang="ko-KR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)</a:t>
            </a:r>
          </a:p>
        </p:txBody>
      </p:sp>
      <p:sp>
        <p:nvSpPr>
          <p:cNvPr id="40965" name="직사각형 16">
            <a:extLst>
              <a:ext uri="{FF2B5EF4-FFF2-40B4-BE49-F238E27FC236}">
                <a16:creationId xmlns:a16="http://schemas.microsoft.com/office/drawing/2014/main" id="{DDE594C6-1BAB-46E9-AE26-DB25F4286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40" y="1514624"/>
            <a:ext cx="80899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54000" indent="254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프로그래머와 로봇의 역할로 나누어서 </a:t>
            </a:r>
            <a:r>
              <a:rPr lang="ko-KR" altLang="en-US" sz="140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역할놀이해봅시다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ko-KR" sz="1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78" name="슬라이드 번호 개체 틀 10">
            <a:extLst>
              <a:ext uri="{FF2B5EF4-FFF2-40B4-BE49-F238E27FC236}">
                <a16:creationId xmlns:a16="http://schemas.microsoft.com/office/drawing/2014/main" id="{639B787D-80D3-4D09-97E8-3CBFFAEE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C1FA20-0157-48CC-A568-35AE10DD4CF4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s-ES" altLang="ko-KR" sz="140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E256D78-D4B8-4F5B-AEFC-6B8080392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601" y="2346474"/>
            <a:ext cx="6083751" cy="15145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571873-8A5F-4157-A5B5-5603FFE97C60}"/>
              </a:ext>
            </a:extLst>
          </p:cNvPr>
          <p:cNvSpPr txBox="1"/>
          <p:nvPr/>
        </p:nvSpPr>
        <p:spPr>
          <a:xfrm>
            <a:off x="588621" y="2060848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dirty="0"/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val="33284544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0BEBC547-E784-4C03-9113-9D77C4A0D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8163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순차적 컵 쌓기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963" name="文本框 7">
            <a:extLst>
              <a:ext uri="{FF2B5EF4-FFF2-40B4-BE49-F238E27FC236}">
                <a16:creationId xmlns:a16="http://schemas.microsoft.com/office/drawing/2014/main" id="{AF907CBF-DC8C-4827-9484-152FBBBC1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활동지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 (10</a:t>
            </a: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분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0DF288C-18CA-4A73-A683-88D05FB6CA1D}"/>
              </a:ext>
            </a:extLst>
          </p:cNvPr>
          <p:cNvSpPr/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ko-KR" sz="3600" dirty="0">
              <a:solidFill>
                <a:schemeClr val="tx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pPr algn="ctr" eaLnBrk="1" hangingPunct="1">
              <a:lnSpc>
                <a:spcPct val="150000"/>
              </a:lnSpc>
              <a:defRPr/>
            </a:pPr>
            <a:endParaRPr lang="en-US" altLang="ko-KR" sz="3600" dirty="0">
              <a:solidFill>
                <a:schemeClr val="tx1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US" altLang="ko-KR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4. </a:t>
            </a:r>
            <a:r>
              <a:rPr lang="ko-KR" altLang="en-US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짝이 의도한 대로 컵이 배열되었나요</a:t>
            </a:r>
            <a:r>
              <a:rPr lang="en-US" altLang="ko-KR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?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US" altLang="ko-KR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5. </a:t>
            </a:r>
            <a:r>
              <a:rPr lang="ko-KR" altLang="en-US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짝이 의도한 대로 컵이 배열된 학생은 손을 들어주세요</a:t>
            </a:r>
            <a:r>
              <a:rPr lang="en-US" altLang="ko-KR" sz="3600" dirty="0">
                <a:solidFill>
                  <a:schemeClr val="tx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.</a:t>
            </a:r>
          </a:p>
        </p:txBody>
      </p:sp>
      <p:sp>
        <p:nvSpPr>
          <p:cNvPr id="40965" name="직사각형 16">
            <a:extLst>
              <a:ext uri="{FF2B5EF4-FFF2-40B4-BE49-F238E27FC236}">
                <a16:creationId xmlns:a16="http://schemas.microsoft.com/office/drawing/2014/main" id="{DDE594C6-1BAB-46E9-AE26-DB25F4286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40" y="1514624"/>
            <a:ext cx="80899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54000" indent="254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프로그래머와 로봇의 역할로 나누어서 </a:t>
            </a:r>
            <a:r>
              <a:rPr lang="ko-KR" altLang="en-US" sz="140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역할놀이해봅시다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ko-KR" sz="1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978" name="슬라이드 번호 개체 틀 10">
            <a:extLst>
              <a:ext uri="{FF2B5EF4-FFF2-40B4-BE49-F238E27FC236}">
                <a16:creationId xmlns:a16="http://schemas.microsoft.com/office/drawing/2014/main" id="{639B787D-80D3-4D09-97E8-3CBFFAEE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C1FA20-0157-48CC-A568-35AE10DD4CF4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s-ES" altLang="ko-KR" sz="140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A09FB5BD-4B06-45DD-B94A-56C1D68ADA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346474"/>
            <a:ext cx="4608512" cy="15449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D17DE2-E77C-4830-843E-02C7BD9E489C}"/>
              </a:ext>
            </a:extLst>
          </p:cNvPr>
          <p:cNvSpPr txBox="1"/>
          <p:nvPr/>
        </p:nvSpPr>
        <p:spPr>
          <a:xfrm>
            <a:off x="588621" y="2060848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dirty="0"/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val="38379028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905C57A-AE87-435E-A1E6-92D4D9954B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마무리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435" name="슬라이드 번호 개체 틀 2">
            <a:extLst>
              <a:ext uri="{FF2B5EF4-FFF2-40B4-BE49-F238E27FC236}">
                <a16:creationId xmlns:a16="http://schemas.microsoft.com/office/drawing/2014/main" id="{EF106562-87A3-459B-B1DB-3D1FDE10F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CF70C5-1CF1-4B62-BE95-86051639A7D3}" type="slidenum">
              <a:rPr lang="es-ES" altLang="ko-KR" sz="14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s-ES" altLang="ko-KR" sz="1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436" name="文本框 7">
            <a:extLst>
              <a:ext uri="{FF2B5EF4-FFF2-40B4-BE49-F238E27FC236}">
                <a16:creationId xmlns:a16="http://schemas.microsoft.com/office/drawing/2014/main" id="{3D6F0816-2330-4BE3-BFAA-93CB0D1B5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명령대로 따라하게 하려면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437" name="직사각형 6">
            <a:extLst>
              <a:ext uri="{FF2B5EF4-FFF2-40B4-BE49-F238E27FC236}">
                <a16:creationId xmlns:a16="http://schemas.microsoft.com/office/drawing/2014/main" id="{B595ECC0-E55E-4FB5-99EA-E7C6EE83E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052638"/>
            <a:ext cx="8520112" cy="4329112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36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좋은 알고리즘을 설계</a:t>
            </a:r>
            <a:endParaRPr lang="en-US" altLang="ko-KR" sz="36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36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① 문제를 해결할 수 있고</a:t>
            </a:r>
            <a:endParaRPr lang="en-US" altLang="ko-KR" sz="36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36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② 효과적으로 수행할 수 있는 알고리즘</a:t>
            </a:r>
            <a:endParaRPr lang="en-US" altLang="ko-KR" sz="36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입력</a:t>
            </a:r>
            <a:r>
              <a:rPr lang="en-US" altLang="ko-KR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출력</a:t>
            </a:r>
            <a:r>
              <a:rPr lang="en-US" altLang="ko-KR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유한성</a:t>
            </a:r>
            <a:r>
              <a:rPr lang="en-US" altLang="ko-KR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명확성</a:t>
            </a:r>
            <a:r>
              <a:rPr lang="en-US" altLang="ko-KR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수행 가능성</a:t>
            </a:r>
            <a:endParaRPr lang="ko-KR" altLang="ko-KR" sz="2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B00A1B3-190A-4455-92F5-4E7F903418D2}"/>
              </a:ext>
            </a:extLst>
          </p:cNvPr>
          <p:cNvSpPr/>
          <p:nvPr/>
        </p:nvSpPr>
        <p:spPr bwMode="auto">
          <a:xfrm>
            <a:off x="2843808" y="3140968"/>
            <a:ext cx="792088" cy="50405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F457FA7-5873-4CEB-BBC0-DF82AA9310F3}"/>
              </a:ext>
            </a:extLst>
          </p:cNvPr>
          <p:cNvSpPr/>
          <p:nvPr/>
        </p:nvSpPr>
        <p:spPr bwMode="auto">
          <a:xfrm>
            <a:off x="1763688" y="4653136"/>
            <a:ext cx="792088" cy="50405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21CF6F9-9524-4059-A9CD-6F1A6D2A6A0D}"/>
              </a:ext>
            </a:extLst>
          </p:cNvPr>
          <p:cNvSpPr/>
          <p:nvPr/>
        </p:nvSpPr>
        <p:spPr bwMode="auto">
          <a:xfrm>
            <a:off x="2616324" y="4653136"/>
            <a:ext cx="792088" cy="50405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59DB2B6-889B-4B5E-AA22-3276CDFBFDA7}"/>
              </a:ext>
            </a:extLst>
          </p:cNvPr>
          <p:cNvSpPr/>
          <p:nvPr/>
        </p:nvSpPr>
        <p:spPr bwMode="auto">
          <a:xfrm>
            <a:off x="3528132" y="4653136"/>
            <a:ext cx="1043868" cy="50405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F2E5165-DA1C-413B-BCD4-D1C887721C80}"/>
              </a:ext>
            </a:extLst>
          </p:cNvPr>
          <p:cNvSpPr/>
          <p:nvPr/>
        </p:nvSpPr>
        <p:spPr bwMode="auto">
          <a:xfrm>
            <a:off x="4691720" y="4653136"/>
            <a:ext cx="1043868" cy="50405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166A8BB-AE0B-4464-B3C9-793C2CE8066B}"/>
              </a:ext>
            </a:extLst>
          </p:cNvPr>
          <p:cNvSpPr/>
          <p:nvPr/>
        </p:nvSpPr>
        <p:spPr bwMode="auto">
          <a:xfrm>
            <a:off x="5886866" y="4653136"/>
            <a:ext cx="1925494" cy="50405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22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905C57A-AE87-435E-A1E6-92D4D9954B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마무리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435" name="슬라이드 번호 개체 틀 2">
            <a:extLst>
              <a:ext uri="{FF2B5EF4-FFF2-40B4-BE49-F238E27FC236}">
                <a16:creationId xmlns:a16="http://schemas.microsoft.com/office/drawing/2014/main" id="{EF106562-87A3-459B-B1DB-3D1FDE10F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CF70C5-1CF1-4B62-BE95-86051639A7D3}" type="slidenum">
              <a:rPr lang="es-ES" altLang="ko-KR" sz="14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s-ES" altLang="ko-KR" sz="1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436" name="文本框 7">
            <a:extLst>
              <a:ext uri="{FF2B5EF4-FFF2-40B4-BE49-F238E27FC236}">
                <a16:creationId xmlns:a16="http://schemas.microsoft.com/office/drawing/2014/main" id="{3D6F0816-2330-4BE3-BFAA-93CB0D1B5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명령대로 따라하게 하려면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437" name="직사각형 6">
            <a:extLst>
              <a:ext uri="{FF2B5EF4-FFF2-40B4-BE49-F238E27FC236}">
                <a16:creationId xmlns:a16="http://schemas.microsoft.com/office/drawing/2014/main" id="{B595ECC0-E55E-4FB5-99EA-E7C6EE83E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052638"/>
            <a:ext cx="8520112" cy="4329112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36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좋은 알고리즘을 설계</a:t>
            </a:r>
            <a:endParaRPr lang="en-US" altLang="ko-KR" sz="36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36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① 문제를 해결할 수 있고</a:t>
            </a:r>
            <a:endParaRPr lang="en-US" altLang="ko-KR" sz="36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36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② 효과적으로 수행할 수 있는 알고리즘</a:t>
            </a:r>
            <a:endParaRPr lang="en-US" altLang="ko-KR" sz="36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입력</a:t>
            </a:r>
            <a:r>
              <a:rPr lang="en-US" altLang="ko-KR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출력</a:t>
            </a:r>
            <a:r>
              <a:rPr lang="en-US" altLang="ko-KR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유한성</a:t>
            </a:r>
            <a:r>
              <a:rPr lang="en-US" altLang="ko-KR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명확성</a:t>
            </a:r>
            <a:r>
              <a:rPr lang="en-US" altLang="ko-KR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수행 가능성</a:t>
            </a:r>
            <a:endParaRPr lang="ko-KR" altLang="ko-KR" sz="2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86666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905C57A-AE87-435E-A1E6-92D4D9954B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마무리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435" name="슬라이드 번호 개체 틀 2">
            <a:extLst>
              <a:ext uri="{FF2B5EF4-FFF2-40B4-BE49-F238E27FC236}">
                <a16:creationId xmlns:a16="http://schemas.microsoft.com/office/drawing/2014/main" id="{EF106562-87A3-459B-B1DB-3D1FDE10F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CF70C5-1CF1-4B62-BE95-86051639A7D3}" type="slidenum">
              <a:rPr lang="es-ES" altLang="ko-KR" sz="14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s-ES" altLang="ko-KR" sz="1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436" name="文本框 7">
            <a:extLst>
              <a:ext uri="{FF2B5EF4-FFF2-40B4-BE49-F238E27FC236}">
                <a16:creationId xmlns:a16="http://schemas.microsoft.com/office/drawing/2014/main" id="{3D6F0816-2330-4BE3-BFAA-93CB0D1B5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명령대로 따라하게 하려면</a:t>
            </a:r>
            <a:r>
              <a:rPr lang="en-US" altLang="ko-KR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B19348B-7EFA-437C-815E-A227FEDF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88840"/>
            <a:ext cx="8568952" cy="4631380"/>
          </a:xfrm>
          <a:prstGeom prst="rect">
            <a:avLst/>
          </a:prstGeom>
        </p:spPr>
      </p:pic>
      <p:sp>
        <p:nvSpPr>
          <p:cNvPr id="8" name="타원 7">
            <a:extLst>
              <a:ext uri="{FF2B5EF4-FFF2-40B4-BE49-F238E27FC236}">
                <a16:creationId xmlns:a16="http://schemas.microsoft.com/office/drawing/2014/main" id="{E16C518A-C910-4EE5-B5EB-AD595C684951}"/>
              </a:ext>
            </a:extLst>
          </p:cNvPr>
          <p:cNvSpPr/>
          <p:nvPr/>
        </p:nvSpPr>
        <p:spPr bwMode="auto">
          <a:xfrm>
            <a:off x="1116013" y="4239865"/>
            <a:ext cx="1349375" cy="13493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ko-KR" altLang="en-US" sz="3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입력</a:t>
            </a:r>
          </a:p>
        </p:txBody>
      </p:sp>
      <p:sp>
        <p:nvSpPr>
          <p:cNvPr id="9" name="타원 22">
            <a:extLst>
              <a:ext uri="{FF2B5EF4-FFF2-40B4-BE49-F238E27FC236}">
                <a16:creationId xmlns:a16="http://schemas.microsoft.com/office/drawing/2014/main" id="{3133F3ED-EBA1-4F51-9405-D00BF01B0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613" y="4239865"/>
            <a:ext cx="1349375" cy="1349375"/>
          </a:xfrm>
          <a:prstGeom prst="ellipse">
            <a:avLst/>
          </a:prstGeom>
          <a:solidFill>
            <a:srgbClr val="F1EE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b="1">
                <a:latin typeface="나눔고딕" panose="020D0604000000000000" pitchFamily="50" charset="-127"/>
                <a:ea typeface="나눔고딕" panose="020D0604000000000000" pitchFamily="50" charset="-127"/>
              </a:rPr>
              <a:t>출력</a:t>
            </a:r>
          </a:p>
        </p:txBody>
      </p:sp>
      <p:sp>
        <p:nvSpPr>
          <p:cNvPr id="10" name="화살표: 오른쪽 23">
            <a:extLst>
              <a:ext uri="{FF2B5EF4-FFF2-40B4-BE49-F238E27FC236}">
                <a16:creationId xmlns:a16="http://schemas.microsoft.com/office/drawing/2014/main" id="{1BC334FC-B762-4957-BB14-433683D57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6588" y="4220815"/>
            <a:ext cx="3267075" cy="1368425"/>
          </a:xfrm>
          <a:prstGeom prst="rightArrow">
            <a:avLst>
              <a:gd name="adj1" fmla="val 50000"/>
              <a:gd name="adj2" fmla="val 49971"/>
            </a:avLst>
          </a:prstGeom>
          <a:solidFill>
            <a:srgbClr val="FBB8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>
                <a:latin typeface="나눔고딕" panose="020D0604000000000000" pitchFamily="50" charset="-127"/>
                <a:ea typeface="나눔고딕" panose="020D0604000000000000" pitchFamily="50" charset="-127"/>
              </a:rPr>
              <a:t>문제 해결</a:t>
            </a:r>
          </a:p>
        </p:txBody>
      </p:sp>
      <p:sp>
        <p:nvSpPr>
          <p:cNvPr id="11" name="TextBox 24">
            <a:extLst>
              <a:ext uri="{FF2B5EF4-FFF2-40B4-BE49-F238E27FC236}">
                <a16:creationId xmlns:a16="http://schemas.microsoft.com/office/drawing/2014/main" id="{8FAE6502-B3B4-481B-9A15-F71D5F6AC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0788" y="3550890"/>
            <a:ext cx="1343025" cy="584200"/>
          </a:xfrm>
          <a:prstGeom prst="rect">
            <a:avLst/>
          </a:prstGeom>
          <a:solidFill>
            <a:schemeClr val="accent1">
              <a:alpha val="6196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>
                <a:latin typeface="나눔고딕" panose="020D0604000000000000" pitchFamily="50" charset="-127"/>
                <a:ea typeface="나눔고딕" panose="020D0604000000000000" pitchFamily="50" charset="-127"/>
              </a:rPr>
              <a:t>유한성</a:t>
            </a:r>
          </a:p>
        </p:txBody>
      </p:sp>
      <p:sp>
        <p:nvSpPr>
          <p:cNvPr id="12" name="TextBox 25">
            <a:extLst>
              <a:ext uri="{FF2B5EF4-FFF2-40B4-BE49-F238E27FC236}">
                <a16:creationId xmlns:a16="http://schemas.microsoft.com/office/drawing/2014/main" id="{0AB9FD73-1AB9-45EE-9378-17749A0A7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8600" y="3604865"/>
            <a:ext cx="1343025" cy="584200"/>
          </a:xfrm>
          <a:prstGeom prst="rect">
            <a:avLst/>
          </a:prstGeom>
          <a:solidFill>
            <a:srgbClr val="92D050">
              <a:alpha val="6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>
                <a:latin typeface="나눔고딕" panose="020D0604000000000000" pitchFamily="50" charset="-127"/>
                <a:ea typeface="나눔고딕" panose="020D0604000000000000" pitchFamily="50" charset="-127"/>
              </a:rPr>
              <a:t>명확성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87DE75-07F1-4D4D-BCB0-140F354FB405}"/>
              </a:ext>
            </a:extLst>
          </p:cNvPr>
          <p:cNvSpPr txBox="1"/>
          <p:nvPr/>
        </p:nvSpPr>
        <p:spPr>
          <a:xfrm>
            <a:off x="3444875" y="2852390"/>
            <a:ext cx="2116138" cy="585787"/>
          </a:xfrm>
          <a:prstGeom prst="rect">
            <a:avLst/>
          </a:prstGeom>
          <a:solidFill>
            <a:schemeClr val="accent2">
              <a:lumMod val="20000"/>
              <a:lumOff val="80000"/>
              <a:alpha val="62000"/>
            </a:schemeClr>
          </a:solidFill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ko-KR" altLang="en-US" sz="3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수행가능성</a:t>
            </a:r>
          </a:p>
        </p:txBody>
      </p:sp>
      <p:sp>
        <p:nvSpPr>
          <p:cNvPr id="14" name="순서도: 지연 13">
            <a:extLst>
              <a:ext uri="{FF2B5EF4-FFF2-40B4-BE49-F238E27FC236}">
                <a16:creationId xmlns:a16="http://schemas.microsoft.com/office/drawing/2014/main" id="{96098356-3386-42A0-9274-354EED3C14F6}"/>
              </a:ext>
            </a:extLst>
          </p:cNvPr>
          <p:cNvSpPr/>
          <p:nvPr/>
        </p:nvSpPr>
        <p:spPr bwMode="auto">
          <a:xfrm rot="16200000">
            <a:off x="3735738" y="1171353"/>
            <a:ext cx="1674937" cy="4462085"/>
          </a:xfrm>
          <a:prstGeom prst="flowChartDelay">
            <a:avLst/>
          </a:prstGeom>
          <a:noFill/>
          <a:ln w="38100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2464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2D9BB77-C6CF-4020-9D08-6A6BE4E574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528640" cy="565150"/>
          </a:xfrm>
        </p:spPr>
        <p:txBody>
          <a:bodyPr/>
          <a:lstStyle/>
          <a:p>
            <a:pPr algn="l" eaLnBrk="1" hangingPunct="1"/>
            <a:r>
              <a:rPr lang="ko-KR" altLang="en-US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지난 시간에 이어서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651" name="文本框 7">
            <a:extLst>
              <a:ext uri="{FF2B5EF4-FFF2-40B4-BE49-F238E27FC236}">
                <a16:creationId xmlns:a16="http://schemas.microsoft.com/office/drawing/2014/main" id="{53606C94-375B-42DC-8B1B-9C2694F32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알고리즘의 구조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652" name="직사각형 6">
            <a:extLst>
              <a:ext uri="{FF2B5EF4-FFF2-40B4-BE49-F238E27FC236}">
                <a16:creationId xmlns:a16="http://schemas.microsoft.com/office/drawing/2014/main" id="{00EEA448-4F77-46C4-8E5F-831BF2668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7653" name="그림 7">
            <a:extLst>
              <a:ext uri="{FF2B5EF4-FFF2-40B4-BE49-F238E27FC236}">
                <a16:creationId xmlns:a16="http://schemas.microsoft.com/office/drawing/2014/main" id="{0349E5B4-018C-4AE1-8878-606008EC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2205038"/>
            <a:ext cx="7185025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21253DBB-D665-4987-A600-83B0B1509EDA}"/>
              </a:ext>
            </a:extLst>
          </p:cNvPr>
          <p:cNvSpPr/>
          <p:nvPr/>
        </p:nvSpPr>
        <p:spPr>
          <a:xfrm>
            <a:off x="815975" y="5659438"/>
            <a:ext cx="1687513" cy="4778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rgbClr val="FFFF9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순차 구조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CAC9025-C30D-4531-8F6F-1DCD3B61AFD9}"/>
              </a:ext>
            </a:extLst>
          </p:cNvPr>
          <p:cNvSpPr/>
          <p:nvPr/>
        </p:nvSpPr>
        <p:spPr>
          <a:xfrm>
            <a:off x="3171825" y="5643563"/>
            <a:ext cx="1687513" cy="4778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반복 구조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7BE682A-749E-4E99-8871-7DDF3808F7A0}"/>
              </a:ext>
            </a:extLst>
          </p:cNvPr>
          <p:cNvSpPr/>
          <p:nvPr/>
        </p:nvSpPr>
        <p:spPr>
          <a:xfrm>
            <a:off x="6053138" y="5637213"/>
            <a:ext cx="1687512" cy="4778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>
                <a:solidFill>
                  <a:schemeClr val="accent1">
                    <a:lumMod val="20000"/>
                    <a:lumOff val="8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선택 구조</a:t>
            </a:r>
            <a:endParaRPr lang="ko-KR" altLang="en-US" sz="2400" dirty="0">
              <a:solidFill>
                <a:schemeClr val="accent1">
                  <a:lumMod val="20000"/>
                  <a:lumOff val="8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657" name="슬라이드 번호 개체 틀 1">
            <a:extLst>
              <a:ext uri="{FF2B5EF4-FFF2-40B4-BE49-F238E27FC236}">
                <a16:creationId xmlns:a16="http://schemas.microsoft.com/office/drawing/2014/main" id="{F2093A04-97AF-4C67-8C58-80A2E786D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431BE6-414C-4AA0-8080-5E347131F069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s-ES" altLang="ko-KR" sz="1400"/>
          </a:p>
        </p:txBody>
      </p:sp>
    </p:spTree>
    <p:extLst>
      <p:ext uri="{BB962C8B-B14F-4D97-AF65-F5344CB8AC3E}">
        <p14:creationId xmlns:p14="http://schemas.microsoft.com/office/powerpoint/2010/main" val="4431588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85059781-FE53-4A60-B47F-CA16C9CB9A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과제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8675" name="文本框 7">
            <a:extLst>
              <a:ext uri="{FF2B5EF4-FFF2-40B4-BE49-F238E27FC236}">
                <a16:creationId xmlns:a16="http://schemas.microsoft.com/office/drawing/2014/main" id="{87F63B6C-A793-4556-9557-5EADE2262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알고리즘의 구조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8676" name="직사각형 6">
            <a:extLst>
              <a:ext uri="{FF2B5EF4-FFF2-40B4-BE49-F238E27FC236}">
                <a16:creationId xmlns:a16="http://schemas.microsoft.com/office/drawing/2014/main" id="{48058230-1B72-41EB-8DE4-919886667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1253DBB-D665-4987-A600-83B0B1509EDA}"/>
              </a:ext>
            </a:extLst>
          </p:cNvPr>
          <p:cNvSpPr/>
          <p:nvPr/>
        </p:nvSpPr>
        <p:spPr>
          <a:xfrm>
            <a:off x="487363" y="2159000"/>
            <a:ext cx="1687512" cy="4778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rgbClr val="FFFF9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순차 구조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CAC9025-C30D-4531-8F6F-1DCD3B61AFD9}"/>
              </a:ext>
            </a:extLst>
          </p:cNvPr>
          <p:cNvSpPr/>
          <p:nvPr/>
        </p:nvSpPr>
        <p:spPr>
          <a:xfrm>
            <a:off x="477589" y="3284413"/>
            <a:ext cx="1687512" cy="4762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반복 구조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7BE682A-749E-4E99-8871-7DDF3808F7A0}"/>
              </a:ext>
            </a:extLst>
          </p:cNvPr>
          <p:cNvSpPr/>
          <p:nvPr/>
        </p:nvSpPr>
        <p:spPr>
          <a:xfrm>
            <a:off x="467544" y="2701999"/>
            <a:ext cx="1687512" cy="4778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>
                <a:solidFill>
                  <a:schemeClr val="accent1">
                    <a:lumMod val="20000"/>
                    <a:lumOff val="8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선택 구조</a:t>
            </a:r>
            <a:endParaRPr lang="ko-KR" altLang="en-US" sz="2400" dirty="0">
              <a:solidFill>
                <a:schemeClr val="accent1">
                  <a:lumMod val="20000"/>
                  <a:lumOff val="8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8683" name="직사각형 1">
            <a:extLst>
              <a:ext uri="{FF2B5EF4-FFF2-40B4-BE49-F238E27FC236}">
                <a16:creationId xmlns:a16="http://schemas.microsoft.com/office/drawing/2014/main" id="{3AFBC6EB-94A8-455B-BCEE-2E3027DB8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5675" y="2198688"/>
            <a:ext cx="5072063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ko-KR" altLang="en-US" sz="18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순서대로 차례대로 진행하는 구조</a:t>
            </a:r>
            <a:endParaRPr lang="en-US" altLang="ko-KR" sz="1800" b="1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8684" name="직사각형 13">
            <a:extLst>
              <a:ext uri="{FF2B5EF4-FFF2-40B4-BE49-F238E27FC236}">
                <a16:creationId xmlns:a16="http://schemas.microsoft.com/office/drawing/2014/main" id="{386C381F-6014-4252-BC38-B4903EB8E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9506" y="2636912"/>
            <a:ext cx="6788150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ko-KR" altLang="en-US" sz="18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조건에 따라 선택적으로 실행되도록 명령어를 나열하는 것</a:t>
            </a:r>
            <a:endParaRPr lang="en-US" altLang="ko-KR" sz="1800" b="1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8685" name="직사각형 15">
            <a:extLst>
              <a:ext uri="{FF2B5EF4-FFF2-40B4-BE49-F238E27FC236}">
                <a16:creationId xmlns:a16="http://schemas.microsoft.com/office/drawing/2014/main" id="{A5FE635C-7A17-4DF4-86C8-4E2956DB0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4939" y="3212976"/>
            <a:ext cx="6613525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ko-KR" altLang="en-US" sz="18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같은 명령을 정해진 횟수만큼 반복하도록 하는 것</a:t>
            </a:r>
          </a:p>
        </p:txBody>
      </p:sp>
      <p:sp>
        <p:nvSpPr>
          <p:cNvPr id="28686" name="슬라이드 번호 개체 틀 2">
            <a:extLst>
              <a:ext uri="{FF2B5EF4-FFF2-40B4-BE49-F238E27FC236}">
                <a16:creationId xmlns:a16="http://schemas.microsoft.com/office/drawing/2014/main" id="{297BF9AE-DB02-4AD5-81DE-B137360C3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49645B-9920-4CBD-AA84-93FCBF8F1298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s-ES" altLang="ko-KR" sz="140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93A9A68-587A-4442-97D6-941FA709EE25}"/>
              </a:ext>
            </a:extLst>
          </p:cNvPr>
          <p:cNvSpPr/>
          <p:nvPr/>
        </p:nvSpPr>
        <p:spPr bwMode="auto">
          <a:xfrm>
            <a:off x="467544" y="4013074"/>
            <a:ext cx="7992888" cy="208022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3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실생활에 있는 </a:t>
            </a:r>
            <a:r>
              <a:rPr kumimoji="0" lang="ko-KR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예시 </a:t>
            </a:r>
            <a:r>
              <a:rPr lang="en-US" altLang="ko-KR" sz="3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1</a:t>
            </a:r>
            <a:r>
              <a:rPr kumimoji="0" lang="ko-KR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가지 </a:t>
            </a:r>
            <a:r>
              <a:rPr lang="ko-KR" altLang="en-US" sz="3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씩</a:t>
            </a:r>
            <a:r>
              <a:rPr kumimoji="0" lang="ko-KR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찾아 </a:t>
            </a:r>
            <a:r>
              <a:rPr kumimoji="0" lang="ko-KR" altLang="en-US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적어보기</a:t>
            </a:r>
            <a:endParaRPr kumimoji="0" lang="en-US" altLang="ko-K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ko-KR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순차 구조</a:t>
            </a:r>
            <a:endParaRPr lang="en-US" altLang="ko-K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kumimoji="0" lang="ko-KR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선택 구조</a:t>
            </a: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</a:t>
            </a:r>
            <a:r>
              <a:rPr lang="ko-KR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반복 구조</a:t>
            </a: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D72281DA-52F1-4D4C-B559-EA06EB4FAC98}"/>
              </a:ext>
            </a:extLst>
          </p:cNvPr>
          <p:cNvSpPr/>
          <p:nvPr/>
        </p:nvSpPr>
        <p:spPr>
          <a:xfrm>
            <a:off x="2339752" y="597178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ko-KR" altLang="en-US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교과서 </a:t>
            </a:r>
            <a:r>
              <a:rPr lang="en-US" altLang="ko-KR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p94</a:t>
            </a:r>
          </a:p>
        </p:txBody>
      </p:sp>
    </p:spTree>
    <p:extLst>
      <p:ext uri="{BB962C8B-B14F-4D97-AF65-F5344CB8AC3E}">
        <p14:creationId xmlns:p14="http://schemas.microsoft.com/office/powerpoint/2010/main" val="4263368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5C6D185-61A3-4963-A423-AD808AD68E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2952750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지난 시간 복습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0723" name="文本框 7">
            <a:extLst>
              <a:ext uri="{FF2B5EF4-FFF2-40B4-BE49-F238E27FC236}">
                <a16:creationId xmlns:a16="http://schemas.microsoft.com/office/drawing/2014/main" id="{D14D9F08-964B-4411-8134-37275E9E4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알고리즘의 구조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0724" name="직사각형 6">
            <a:extLst>
              <a:ext uri="{FF2B5EF4-FFF2-40B4-BE49-F238E27FC236}">
                <a16:creationId xmlns:a16="http://schemas.microsoft.com/office/drawing/2014/main" id="{C4953A00-7678-4DE9-90C4-57646111E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1253DBB-D665-4987-A600-83B0B1509EDA}"/>
              </a:ext>
            </a:extLst>
          </p:cNvPr>
          <p:cNvSpPr/>
          <p:nvPr/>
        </p:nvSpPr>
        <p:spPr>
          <a:xfrm>
            <a:off x="468313" y="2222500"/>
            <a:ext cx="1687512" cy="4778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rgbClr val="FFFF9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순차 구조</a:t>
            </a:r>
          </a:p>
        </p:txBody>
      </p:sp>
      <p:sp>
        <p:nvSpPr>
          <p:cNvPr id="30726" name="사각형: 둥근 모서리 1">
            <a:extLst>
              <a:ext uri="{FF2B5EF4-FFF2-40B4-BE49-F238E27FC236}">
                <a16:creationId xmlns:a16="http://schemas.microsoft.com/office/drawing/2014/main" id="{E5F2DF97-FB78-42E1-9F7A-989D1F143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924175"/>
            <a:ext cx="1727200" cy="433388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>
                <a:latin typeface="나눔고딕" panose="020D0604000000000000" pitchFamily="50" charset="-127"/>
                <a:ea typeface="나눔고딕" panose="020D0604000000000000" pitchFamily="50" charset="-127"/>
              </a:rPr>
              <a:t>카톡 어플 실행</a:t>
            </a:r>
          </a:p>
        </p:txBody>
      </p:sp>
      <p:sp>
        <p:nvSpPr>
          <p:cNvPr id="30727" name="사각형: 둥근 모서리 11">
            <a:extLst>
              <a:ext uri="{FF2B5EF4-FFF2-40B4-BE49-F238E27FC236}">
                <a16:creationId xmlns:a16="http://schemas.microsoft.com/office/drawing/2014/main" id="{534E4602-EAD2-4E33-AD60-A3381D94A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76650"/>
            <a:ext cx="1727200" cy="4318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>
                <a:latin typeface="나눔고딕" panose="020D0604000000000000" pitchFamily="50" charset="-127"/>
                <a:ea typeface="나눔고딕" panose="020D0604000000000000" pitchFamily="50" charset="-127"/>
              </a:rPr>
              <a:t>카톡 친구 클릭</a:t>
            </a:r>
          </a:p>
        </p:txBody>
      </p:sp>
      <p:sp>
        <p:nvSpPr>
          <p:cNvPr id="30728" name="사각형: 둥근 모서리 12">
            <a:extLst>
              <a:ext uri="{FF2B5EF4-FFF2-40B4-BE49-F238E27FC236}">
                <a16:creationId xmlns:a16="http://schemas.microsoft.com/office/drawing/2014/main" id="{6D994A4F-3ECD-47ED-B584-984F72DD2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392613"/>
            <a:ext cx="1727200" cy="4318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>
                <a:latin typeface="나눔고딕" panose="020D0604000000000000" pitchFamily="50" charset="-127"/>
                <a:ea typeface="나눔고딕" panose="020D0604000000000000" pitchFamily="50" charset="-127"/>
              </a:rPr>
              <a:t>채팅방 입장</a:t>
            </a:r>
          </a:p>
        </p:txBody>
      </p:sp>
      <p:sp>
        <p:nvSpPr>
          <p:cNvPr id="30729" name="사각형: 둥근 모서리 13">
            <a:extLst>
              <a:ext uri="{FF2B5EF4-FFF2-40B4-BE49-F238E27FC236}">
                <a16:creationId xmlns:a16="http://schemas.microsoft.com/office/drawing/2014/main" id="{7E6F6EFD-42A4-4843-92AA-09438C08E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5084763"/>
            <a:ext cx="1727200" cy="57626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>
                <a:latin typeface="나눔고딕" panose="020D0604000000000000" pitchFamily="50" charset="-127"/>
                <a:ea typeface="나눔고딕" panose="020D0604000000000000" pitchFamily="50" charset="-127"/>
              </a:rPr>
              <a:t>메시지 내용 작성</a:t>
            </a:r>
          </a:p>
        </p:txBody>
      </p:sp>
      <p:sp>
        <p:nvSpPr>
          <p:cNvPr id="30730" name="사각형: 둥근 모서리 14">
            <a:extLst>
              <a:ext uri="{FF2B5EF4-FFF2-40B4-BE49-F238E27FC236}">
                <a16:creationId xmlns:a16="http://schemas.microsoft.com/office/drawing/2014/main" id="{8A273400-0D23-4A26-8024-38993F65C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5876925"/>
            <a:ext cx="1728788" cy="4318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800">
                <a:latin typeface="나눔고딕" panose="020D0604000000000000" pitchFamily="50" charset="-127"/>
                <a:ea typeface="나눔고딕" panose="020D0604000000000000" pitchFamily="50" charset="-127"/>
              </a:rPr>
              <a:t>전송</a:t>
            </a:r>
          </a:p>
        </p:txBody>
      </p:sp>
      <p:sp>
        <p:nvSpPr>
          <p:cNvPr id="30731" name="화살표: 오른쪽 2">
            <a:extLst>
              <a:ext uri="{FF2B5EF4-FFF2-40B4-BE49-F238E27FC236}">
                <a16:creationId xmlns:a16="http://schemas.microsoft.com/office/drawing/2014/main" id="{E85E632E-6BC2-447B-9265-77487A61A47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198563" y="3309938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ea typeface="굴림" panose="020B0600000101010101" pitchFamily="50" charset="-127"/>
            </a:endParaRPr>
          </a:p>
        </p:txBody>
      </p:sp>
      <p:sp>
        <p:nvSpPr>
          <p:cNvPr id="30732" name="화살표: 오른쪽 15">
            <a:extLst>
              <a:ext uri="{FF2B5EF4-FFF2-40B4-BE49-F238E27FC236}">
                <a16:creationId xmlns:a16="http://schemas.microsoft.com/office/drawing/2014/main" id="{15C6243D-BDF2-41C2-9E19-65EDF67D289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221582" y="4047331"/>
            <a:ext cx="323850" cy="43338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ea typeface="굴림" panose="020B0600000101010101" pitchFamily="50" charset="-127"/>
            </a:endParaRPr>
          </a:p>
        </p:txBody>
      </p:sp>
      <p:sp>
        <p:nvSpPr>
          <p:cNvPr id="30733" name="화살표: 오른쪽 16">
            <a:extLst>
              <a:ext uri="{FF2B5EF4-FFF2-40B4-BE49-F238E27FC236}">
                <a16:creationId xmlns:a16="http://schemas.microsoft.com/office/drawing/2014/main" id="{18FCC1AE-B6B5-498C-9B20-C274B9324E7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187450" y="4776788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ea typeface="굴림" panose="020B0600000101010101" pitchFamily="50" charset="-127"/>
            </a:endParaRPr>
          </a:p>
        </p:txBody>
      </p:sp>
      <p:sp>
        <p:nvSpPr>
          <p:cNvPr id="30734" name="화살표: 오른쪽 17">
            <a:extLst>
              <a:ext uri="{FF2B5EF4-FFF2-40B4-BE49-F238E27FC236}">
                <a16:creationId xmlns:a16="http://schemas.microsoft.com/office/drawing/2014/main" id="{95B57BDF-E2D4-46A3-B443-8A3CB416F74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198563" y="5607050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ea typeface="굴림" panose="020B0600000101010101" pitchFamily="50" charset="-127"/>
            </a:endParaRPr>
          </a:p>
        </p:txBody>
      </p:sp>
      <p:pic>
        <p:nvPicPr>
          <p:cNvPr id="30735" name="그림 4">
            <a:extLst>
              <a:ext uri="{FF2B5EF4-FFF2-40B4-BE49-F238E27FC236}">
                <a16:creationId xmlns:a16="http://schemas.microsoft.com/office/drawing/2014/main" id="{90D850EB-EAF5-4470-A20A-8A0280ACC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3282950"/>
            <a:ext cx="2133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6" name="그림 20">
            <a:extLst>
              <a:ext uri="{FF2B5EF4-FFF2-40B4-BE49-F238E27FC236}">
                <a16:creationId xmlns:a16="http://schemas.microsoft.com/office/drawing/2014/main" id="{CDC5CAD1-2DEF-4E89-B74B-017DD3CEA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2735263"/>
            <a:ext cx="18192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7" name="그림 18">
            <a:extLst>
              <a:ext uri="{FF2B5EF4-FFF2-40B4-BE49-F238E27FC236}">
                <a16:creationId xmlns:a16="http://schemas.microsoft.com/office/drawing/2014/main" id="{9F2731AA-7BA0-450E-8C98-E4BA68603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3644900"/>
            <a:ext cx="6191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8" name="그림 22">
            <a:extLst>
              <a:ext uri="{FF2B5EF4-FFF2-40B4-BE49-F238E27FC236}">
                <a16:creationId xmlns:a16="http://schemas.microsoft.com/office/drawing/2014/main" id="{DAEF512F-39E1-463A-A090-6BB8DEC9D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313" b="13043"/>
          <a:stretch>
            <a:fillRect/>
          </a:stretch>
        </p:blipFill>
        <p:spPr bwMode="auto">
          <a:xfrm>
            <a:off x="4706938" y="2868613"/>
            <a:ext cx="1206500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9" name="타원 23">
            <a:extLst>
              <a:ext uri="{FF2B5EF4-FFF2-40B4-BE49-F238E27FC236}">
                <a16:creationId xmlns:a16="http://schemas.microsoft.com/office/drawing/2014/main" id="{AC0F3CE5-1E7B-49BC-9ED2-DDD6F8AEF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2013" y="5373688"/>
            <a:ext cx="692150" cy="376237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ea typeface="굴림" panose="020B0600000101010101" pitchFamily="50" charset="-127"/>
            </a:endParaRPr>
          </a:p>
        </p:txBody>
      </p:sp>
      <p:sp>
        <p:nvSpPr>
          <p:cNvPr id="30740" name="화살표: 오른쪽 24">
            <a:extLst>
              <a:ext uri="{FF2B5EF4-FFF2-40B4-BE49-F238E27FC236}">
                <a16:creationId xmlns:a16="http://schemas.microsoft.com/office/drawing/2014/main" id="{CE10E59E-8736-4854-B872-4DFA9E32C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3838" y="3675063"/>
            <a:ext cx="584200" cy="63658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ea typeface="굴림" panose="020B0600000101010101" pitchFamily="50" charset="-127"/>
            </a:endParaRPr>
          </a:p>
        </p:txBody>
      </p:sp>
      <p:sp>
        <p:nvSpPr>
          <p:cNvPr id="30741" name="화살표: 오른쪽 27">
            <a:extLst>
              <a:ext uri="{FF2B5EF4-FFF2-40B4-BE49-F238E27FC236}">
                <a16:creationId xmlns:a16="http://schemas.microsoft.com/office/drawing/2014/main" id="{C0DFF468-ACC5-4A2C-9E97-FF479F80C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7263" y="3687763"/>
            <a:ext cx="584200" cy="63658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ea typeface="굴림" panose="020B0600000101010101" pitchFamily="50" charset="-127"/>
            </a:endParaRPr>
          </a:p>
        </p:txBody>
      </p:sp>
      <p:sp>
        <p:nvSpPr>
          <p:cNvPr id="30742" name="슬라이드 번호 개체 틀 25">
            <a:extLst>
              <a:ext uri="{FF2B5EF4-FFF2-40B4-BE49-F238E27FC236}">
                <a16:creationId xmlns:a16="http://schemas.microsoft.com/office/drawing/2014/main" id="{05A47FC5-5879-4F0E-BA2D-2BAE4574C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EED8C2-F6A4-4A19-9506-10067E972CD5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s-ES" altLang="ko-KR" sz="1400"/>
          </a:p>
        </p:txBody>
      </p:sp>
      <p:sp>
        <p:nvSpPr>
          <p:cNvPr id="30743" name="직사각형 1">
            <a:extLst>
              <a:ext uri="{FF2B5EF4-FFF2-40B4-BE49-F238E27FC236}">
                <a16:creationId xmlns:a16="http://schemas.microsoft.com/office/drawing/2014/main" id="{623C0526-40D1-4A6B-8B36-B84C42842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5675" y="2198688"/>
            <a:ext cx="5072063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ko-KR" altLang="en-US" sz="18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순서대로 차례대로 진행하는 구조</a:t>
            </a:r>
            <a:endParaRPr lang="en-US" altLang="ko-KR" sz="1800" b="1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19595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ED451CFC-B14D-4A18-A03D-3D3CCA1F28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097212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지난 시간 복습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4819" name="文本框 7">
            <a:extLst>
              <a:ext uri="{FF2B5EF4-FFF2-40B4-BE49-F238E27FC236}">
                <a16:creationId xmlns:a16="http://schemas.microsoft.com/office/drawing/2014/main" id="{C71A7200-E39B-4484-9832-C016BC56A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48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알고리즘의 구조</a:t>
            </a:r>
            <a:endParaRPr lang="zh-CN" altLang="en-US" sz="48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4820" name="직사각형 6">
            <a:extLst>
              <a:ext uri="{FF2B5EF4-FFF2-40B4-BE49-F238E27FC236}">
                <a16:creationId xmlns:a16="http://schemas.microsoft.com/office/drawing/2014/main" id="{357B44EF-DECF-4A41-88AA-EC15F22B0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63750"/>
            <a:ext cx="8520113" cy="4327525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4821" name="TextBox 3">
            <a:extLst>
              <a:ext uri="{FF2B5EF4-FFF2-40B4-BE49-F238E27FC236}">
                <a16:creationId xmlns:a16="http://schemas.microsoft.com/office/drawing/2014/main" id="{1613DFC7-CC80-4761-AEB8-8FE1DC12B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6165850"/>
            <a:ext cx="4051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400">
                <a:ea typeface="굴림" panose="020B0600000101010101" pitchFamily="50" charset="-127"/>
                <a:hlinkClick r:id="rId3"/>
              </a:rPr>
              <a:t>https://www.youtube.com/watch?v=5vyDnXa_t3k</a:t>
            </a:r>
            <a:endParaRPr lang="ko-KR" altLang="en-US" sz="1400">
              <a:solidFill>
                <a:schemeClr val="bg1"/>
              </a:solidFill>
              <a:ea typeface="굴림" panose="020B0600000101010101" pitchFamily="50" charset="-127"/>
            </a:endParaRPr>
          </a:p>
        </p:txBody>
      </p:sp>
      <p:pic>
        <p:nvPicPr>
          <p:cNvPr id="2" name="온라인 미디어 1" title="￫ﾏﾄ￫ﾥﾴ￫ﾧﾈ￫ﾬﾴ ￪ﾱﾰ￫ﾞﾘ￫ﾥﾼ ￬ﾠﾜ￬ﾕﾈ￭ﾕﾜ￫ﾋﾤ">
            <a:hlinkClick r:id="rId3"/>
            <a:extLst>
              <a:ext uri="{FF2B5EF4-FFF2-40B4-BE49-F238E27FC236}">
                <a16:creationId xmlns:a16="http://schemas.microsoft.com/office/drawing/2014/main" id="{77C86E9B-8486-4A61-A749-DF18DC06B6C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42938" y="3141663"/>
            <a:ext cx="4046537" cy="2274887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584900DC-9C14-4950-A331-CD7F8784BC62}"/>
              </a:ext>
            </a:extLst>
          </p:cNvPr>
          <p:cNvSpPr/>
          <p:nvPr/>
        </p:nvSpPr>
        <p:spPr>
          <a:xfrm>
            <a:off x="538163" y="2205038"/>
            <a:ext cx="1687512" cy="4762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o-KR" alt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반복 구조</a:t>
            </a:r>
          </a:p>
        </p:txBody>
      </p:sp>
      <p:sp>
        <p:nvSpPr>
          <p:cNvPr id="34824" name="슬라이드 번호 개체 틀 2">
            <a:extLst>
              <a:ext uri="{FF2B5EF4-FFF2-40B4-BE49-F238E27FC236}">
                <a16:creationId xmlns:a16="http://schemas.microsoft.com/office/drawing/2014/main" id="{66C6F444-4C96-4B3A-96D4-E57BB9566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3D55E7-FE58-4DFD-8B24-DC2E436A9EDC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s-ES" altLang="ko-KR" sz="1400"/>
          </a:p>
        </p:txBody>
      </p:sp>
      <p:sp>
        <p:nvSpPr>
          <p:cNvPr id="34825" name="사각형: 둥근 모서리 2">
            <a:extLst>
              <a:ext uri="{FF2B5EF4-FFF2-40B4-BE49-F238E27FC236}">
                <a16:creationId xmlns:a16="http://schemas.microsoft.com/office/drawing/2014/main" id="{FBE56E28-F8EA-4BEA-801B-79FCAEB2F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2398713"/>
            <a:ext cx="1944688" cy="38258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o-KR" altLang="en-US">
                <a:ea typeface="굴림" panose="020B0600000101010101" pitchFamily="50" charset="-127"/>
              </a:rPr>
              <a:t>시작</a:t>
            </a:r>
          </a:p>
        </p:txBody>
      </p:sp>
      <p:sp>
        <p:nvSpPr>
          <p:cNvPr id="34826" name="사각형: 둥근 모서리 9">
            <a:extLst>
              <a:ext uri="{FF2B5EF4-FFF2-40B4-BE49-F238E27FC236}">
                <a16:creationId xmlns:a16="http://schemas.microsoft.com/office/drawing/2014/main" id="{10BF6AD3-CEE1-4CE6-BC69-6490DC515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8" y="5299075"/>
            <a:ext cx="1944687" cy="3825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o-KR" altLang="en-US">
                <a:ea typeface="굴림" panose="020B0600000101010101" pitchFamily="50" charset="-127"/>
              </a:rPr>
              <a:t>끝</a:t>
            </a:r>
          </a:p>
        </p:txBody>
      </p:sp>
      <p:sp>
        <p:nvSpPr>
          <p:cNvPr id="34827" name="다이아몬드 3">
            <a:extLst>
              <a:ext uri="{FF2B5EF4-FFF2-40B4-BE49-F238E27FC236}">
                <a16:creationId xmlns:a16="http://schemas.microsoft.com/office/drawing/2014/main" id="{24CF3E0C-351B-4299-903A-BA417F4B6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8550" y="3378200"/>
            <a:ext cx="1922463" cy="1225550"/>
          </a:xfrm>
          <a:prstGeom prst="diamond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o-KR" altLang="en-US">
                <a:latin typeface="나눔고딕" panose="020D0604000000000000" pitchFamily="50" charset="-127"/>
                <a:ea typeface="나눔고딕" panose="020D0604000000000000" pitchFamily="50" charset="-127"/>
              </a:rPr>
              <a:t>거래를 제안</a:t>
            </a:r>
          </a:p>
        </p:txBody>
      </p:sp>
      <p:cxnSp>
        <p:nvCxnSpPr>
          <p:cNvPr id="34828" name="직선 화살표 연결선 5">
            <a:extLst>
              <a:ext uri="{FF2B5EF4-FFF2-40B4-BE49-F238E27FC236}">
                <a16:creationId xmlns:a16="http://schemas.microsoft.com/office/drawing/2014/main" id="{A90ACB70-E817-4BC9-96AF-BD7CDF84564D}"/>
              </a:ext>
            </a:extLst>
          </p:cNvPr>
          <p:cNvCxnSpPr>
            <a:cxnSpLocks noChangeShapeType="1"/>
            <a:stCxn id="34825" idx="2"/>
            <a:endCxn id="34827" idx="0"/>
          </p:cNvCxnSpPr>
          <p:nvPr/>
        </p:nvCxnSpPr>
        <p:spPr bwMode="auto">
          <a:xfrm>
            <a:off x="7127875" y="2781300"/>
            <a:ext cx="12700" cy="5969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829" name="연결선: 꺾임 7">
            <a:extLst>
              <a:ext uri="{FF2B5EF4-FFF2-40B4-BE49-F238E27FC236}">
                <a16:creationId xmlns:a16="http://schemas.microsoft.com/office/drawing/2014/main" id="{893C9085-799F-479B-91E8-A896EAC6388C}"/>
              </a:ext>
            </a:extLst>
          </p:cNvPr>
          <p:cNvCxnSpPr>
            <a:cxnSpLocks noChangeShapeType="1"/>
            <a:stCxn id="34827" idx="3"/>
          </p:cNvCxnSpPr>
          <p:nvPr/>
        </p:nvCxnSpPr>
        <p:spPr bwMode="auto">
          <a:xfrm flipH="1" flipV="1">
            <a:off x="7140575" y="3087688"/>
            <a:ext cx="960438" cy="903287"/>
          </a:xfrm>
          <a:prstGeom prst="bentConnector3">
            <a:avLst>
              <a:gd name="adj1" fmla="val -23801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830" name="직선 화살표 연결선 17">
            <a:extLst>
              <a:ext uri="{FF2B5EF4-FFF2-40B4-BE49-F238E27FC236}">
                <a16:creationId xmlns:a16="http://schemas.microsoft.com/office/drawing/2014/main" id="{64E63F99-33BD-47BD-B2DE-78C3EBF5983E}"/>
              </a:ext>
            </a:extLst>
          </p:cNvPr>
          <p:cNvCxnSpPr>
            <a:cxnSpLocks noChangeShapeType="1"/>
            <a:stCxn id="34827" idx="2"/>
            <a:endCxn id="34826" idx="0"/>
          </p:cNvCxnSpPr>
          <p:nvPr/>
        </p:nvCxnSpPr>
        <p:spPr bwMode="auto">
          <a:xfrm flipH="1">
            <a:off x="7140575" y="4603750"/>
            <a:ext cx="0" cy="6953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831" name="TextBox 13">
            <a:extLst>
              <a:ext uri="{FF2B5EF4-FFF2-40B4-BE49-F238E27FC236}">
                <a16:creationId xmlns:a16="http://schemas.microsoft.com/office/drawing/2014/main" id="{1A92EBBB-7914-4CAE-BCD5-4A283832F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3068638"/>
            <a:ext cx="833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ko-KR" altLang="en-US">
                <a:latin typeface="나눔고딕" panose="020D0604000000000000" pitchFamily="50" charset="-127"/>
                <a:ea typeface="나눔고딕" panose="020D0604000000000000" pitchFamily="50" charset="-127"/>
              </a:rPr>
              <a:t>아니요</a:t>
            </a:r>
          </a:p>
        </p:txBody>
      </p:sp>
      <p:sp>
        <p:nvSpPr>
          <p:cNvPr id="34832" name="TextBox 20">
            <a:extLst>
              <a:ext uri="{FF2B5EF4-FFF2-40B4-BE49-F238E27FC236}">
                <a16:creationId xmlns:a16="http://schemas.microsoft.com/office/drawing/2014/main" id="{BDC52498-563B-4CAA-9827-32DEA6E7E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9300" y="4792663"/>
            <a:ext cx="4016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ko-KR" altLang="en-US">
                <a:latin typeface="나눔고딕" panose="020D0604000000000000" pitchFamily="50" charset="-127"/>
                <a:ea typeface="나눔고딕" panose="020D0604000000000000" pitchFamily="50" charset="-127"/>
              </a:rPr>
              <a:t>예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3B1F3AA-06B0-41C4-AA8F-4FC02E6DE862}"/>
              </a:ext>
            </a:extLst>
          </p:cNvPr>
          <p:cNvSpPr/>
          <p:nvPr/>
        </p:nvSpPr>
        <p:spPr bwMode="auto">
          <a:xfrm>
            <a:off x="6732588" y="2997200"/>
            <a:ext cx="1768475" cy="1358900"/>
          </a:xfrm>
          <a:prstGeom prst="rect">
            <a:avLst/>
          </a:prstGeom>
          <a:noFill/>
          <a:ln w="38100">
            <a:solidFill>
              <a:srgbClr val="FBB8A3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ko-KR" altLang="en-US">
              <a:ea typeface="굴림" panose="020B0600000101010101" pitchFamily="50" charset="-127"/>
            </a:endParaRPr>
          </a:p>
        </p:txBody>
      </p:sp>
      <p:sp>
        <p:nvSpPr>
          <p:cNvPr id="34834" name="직사각형 15">
            <a:extLst>
              <a:ext uri="{FF2B5EF4-FFF2-40B4-BE49-F238E27FC236}">
                <a16:creationId xmlns:a16="http://schemas.microsoft.com/office/drawing/2014/main" id="{2B98EBD2-CC18-450D-AF6D-54855AA38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219325"/>
            <a:ext cx="66135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ko-KR" altLang="en-US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같은 명령을 조건이 만족할 때까지 </a:t>
            </a:r>
            <a:endParaRPr lang="en-US" altLang="ko-KR" sz="18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ko-KR" altLang="en-US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반복하도록 하는 것</a:t>
            </a:r>
          </a:p>
        </p:txBody>
      </p:sp>
    </p:spTree>
    <p:extLst>
      <p:ext uri="{BB962C8B-B14F-4D97-AF65-F5344CB8AC3E}">
        <p14:creationId xmlns:p14="http://schemas.microsoft.com/office/powerpoint/2010/main" val="5982432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D15159B7-EC69-4F69-94CB-907298B867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455987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다음 차시 예고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9155" name="文本框 7">
            <a:extLst>
              <a:ext uri="{FF2B5EF4-FFF2-40B4-BE49-F238E27FC236}">
                <a16:creationId xmlns:a16="http://schemas.microsoft.com/office/drawing/2014/main" id="{08A5A772-41B7-4E44-A916-3AB6D9666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5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프로그래밍</a:t>
            </a:r>
            <a:endParaRPr lang="zh-CN" altLang="en-US" sz="5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9158" name="슬라이드 번호 개체 틀 1">
            <a:extLst>
              <a:ext uri="{FF2B5EF4-FFF2-40B4-BE49-F238E27FC236}">
                <a16:creationId xmlns:a16="http://schemas.microsoft.com/office/drawing/2014/main" id="{4DDA8158-B34E-479A-948E-1CB8FC41D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1BE14D-0FDB-48A2-AAE1-F04E3F15D4E4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s-ES" altLang="ko-KR" sz="1400"/>
          </a:p>
        </p:txBody>
      </p:sp>
      <p:sp>
        <p:nvSpPr>
          <p:cNvPr id="10" name="직사각형 6">
            <a:extLst>
              <a:ext uri="{FF2B5EF4-FFF2-40B4-BE49-F238E27FC236}">
                <a16:creationId xmlns:a16="http://schemas.microsoft.com/office/drawing/2014/main" id="{21410ED8-916F-4710-8CA4-03F0DC097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626" y="2052638"/>
            <a:ext cx="5470774" cy="4329112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과제 발표</a:t>
            </a:r>
            <a:endParaRPr lang="en-US" altLang="ko-KR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indent="-742950" algn="ctr" eaLnBrk="1" hangingPunct="1"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프로그래밍 언어의 이해</a:t>
            </a:r>
            <a:endParaRPr lang="en-US" altLang="ko-KR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571500" indent="-571500" algn="ctr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프로그래밍</a:t>
            </a:r>
            <a:endParaRPr lang="en-US" altLang="ko-KR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ctr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프로그래밍 언어</a:t>
            </a:r>
            <a:endParaRPr lang="ko-KR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E48B8BEC-565C-4624-AFD1-984C0D54B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337" y="4780880"/>
            <a:ext cx="2761700" cy="431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4. </a:t>
            </a: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프로그램 작성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BEE32BE1-5AF5-4657-AD8A-2DDA1A2ED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337" y="5473030"/>
            <a:ext cx="2761700" cy="47625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5. </a:t>
            </a:r>
            <a:r>
              <a:rPr lang="ko-KR" altLang="en-US" sz="18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실행 및 수정</a:t>
            </a:r>
          </a:p>
        </p:txBody>
      </p:sp>
      <p:sp>
        <p:nvSpPr>
          <p:cNvPr id="15" name="화살표: 오른쪽 2">
            <a:extLst>
              <a:ext uri="{FF2B5EF4-FFF2-40B4-BE49-F238E27FC236}">
                <a16:creationId xmlns:a16="http://schemas.microsoft.com/office/drawing/2014/main" id="{369627ED-A098-465D-A061-185D8FBEB0D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30538" y="3363361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화살표: 오른쪽 15">
            <a:extLst>
              <a:ext uri="{FF2B5EF4-FFF2-40B4-BE49-F238E27FC236}">
                <a16:creationId xmlns:a16="http://schemas.microsoft.com/office/drawing/2014/main" id="{9C4E977A-D9CF-4D75-AA40-668B9149558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53557" y="4454352"/>
            <a:ext cx="323850" cy="43338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화살표: 오른쪽 16">
            <a:extLst>
              <a:ext uri="{FF2B5EF4-FFF2-40B4-BE49-F238E27FC236}">
                <a16:creationId xmlns:a16="http://schemas.microsoft.com/office/drawing/2014/main" id="{705002D4-7C9B-44AD-A2FE-6D4520307DD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19425" y="5165055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화살표: 오른쪽 2">
            <a:extLst>
              <a:ext uri="{FF2B5EF4-FFF2-40B4-BE49-F238E27FC236}">
                <a16:creationId xmlns:a16="http://schemas.microsoft.com/office/drawing/2014/main" id="{A6FE3AB3-E919-47B8-B4B7-B35BD00B639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32858" y="2653748"/>
            <a:ext cx="32385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사각형: 둥근 모서리 1">
            <a:extLst>
              <a:ext uri="{FF2B5EF4-FFF2-40B4-BE49-F238E27FC236}">
                <a16:creationId xmlns:a16="http://schemas.microsoft.com/office/drawing/2014/main" id="{7E699BD9-A0DD-4C4B-9042-D8DEA3D8E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337" y="2977598"/>
            <a:ext cx="2763289" cy="4333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1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핵심요소 추출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A115E1E7-3535-4AC2-BD2E-73503EFC9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338" y="3730072"/>
            <a:ext cx="2761700" cy="77450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lang="ko-KR" altLang="en-US" sz="1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알고리즘 설계</a:t>
            </a:r>
          </a:p>
        </p:txBody>
      </p:sp>
      <p:sp>
        <p:nvSpPr>
          <p:cNvPr id="18" name="사각형: 둥근 모서리 14">
            <a:extLst>
              <a:ext uri="{FF2B5EF4-FFF2-40B4-BE49-F238E27FC236}">
                <a16:creationId xmlns:a16="http://schemas.microsoft.com/office/drawing/2014/main" id="{1DABC49D-D966-4EDC-BC44-7F85CF91A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750" y="2354505"/>
            <a:ext cx="2763288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1. </a:t>
            </a:r>
            <a:r>
              <a:rPr lang="ko-KR" altLang="en-US" sz="1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문제 이해와 분석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B44E333-FF55-499E-BC30-C0B9C285D1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455987" cy="565150"/>
          </a:xfrm>
        </p:spPr>
        <p:txBody>
          <a:bodyPr/>
          <a:lstStyle/>
          <a:p>
            <a:pPr algn="l" eaLnBrk="1" hangingPunct="1"/>
            <a:r>
              <a:rPr lang="ko-KR" altLang="en-US" sz="20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수고하셨습니다</a:t>
            </a:r>
            <a:r>
              <a:rPr lang="en-US" altLang="ko-KR" sz="20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ko-KR" sz="200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0179" name="文本框 7">
            <a:extLst>
              <a:ext uri="{FF2B5EF4-FFF2-40B4-BE49-F238E27FC236}">
                <a16:creationId xmlns:a16="http://schemas.microsoft.com/office/drawing/2014/main" id="{8D78A77A-3CC1-4D7D-AD15-7EE0575C7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692150"/>
            <a:ext cx="7416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b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Thank</a:t>
            </a:r>
            <a:r>
              <a:rPr lang="ko-KR" altLang="en-US" sz="6000" b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6000" b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you</a:t>
            </a:r>
            <a:endParaRPr lang="zh-CN" altLang="en-US" sz="600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0180" name="직사각형 17">
            <a:extLst>
              <a:ext uri="{FF2B5EF4-FFF2-40B4-BE49-F238E27FC236}">
                <a16:creationId xmlns:a16="http://schemas.microsoft.com/office/drawing/2014/main" id="{6F414EF8-B58F-4DEF-B550-E74D97A89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063750"/>
            <a:ext cx="8413750" cy="4327525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0181" name="직사각형 16">
            <a:extLst>
              <a:ext uri="{FF2B5EF4-FFF2-40B4-BE49-F238E27FC236}">
                <a16:creationId xmlns:a16="http://schemas.microsoft.com/office/drawing/2014/main" id="{3F0D09C0-ACC7-4C35-B52D-569720D5B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2371725"/>
            <a:ext cx="5449887" cy="357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ko-KR" altLang="en-US" sz="6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책상 정리</a:t>
            </a:r>
            <a:endParaRPr lang="en-US" altLang="ko-KR" sz="6000" b="1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ko-KR" altLang="en-US" sz="6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쓰레기 줍기</a:t>
            </a:r>
            <a:endParaRPr lang="en-US" altLang="ko-KR" sz="6000" b="1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ko-KR" altLang="en-US" sz="6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의자 집어 넣기</a:t>
            </a:r>
            <a:r>
              <a:rPr lang="en-US" altLang="ko-KR" sz="6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!</a:t>
            </a:r>
          </a:p>
        </p:txBody>
      </p:sp>
      <p:pic>
        <p:nvPicPr>
          <p:cNvPr id="50182" name="그림 2">
            <a:extLst>
              <a:ext uri="{FF2B5EF4-FFF2-40B4-BE49-F238E27FC236}">
                <a16:creationId xmlns:a16="http://schemas.microsoft.com/office/drawing/2014/main" id="{9BF2DB93-F673-41FB-9D49-B02DE5543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60" t="3732"/>
          <a:stretch>
            <a:fillRect/>
          </a:stretch>
        </p:blipFill>
        <p:spPr bwMode="auto">
          <a:xfrm>
            <a:off x="1547813" y="2452688"/>
            <a:ext cx="1249362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3" name="슬라이드 번호 개체 틀 3">
            <a:extLst>
              <a:ext uri="{FF2B5EF4-FFF2-40B4-BE49-F238E27FC236}">
                <a16:creationId xmlns:a16="http://schemas.microsoft.com/office/drawing/2014/main" id="{85DFE0D0-79C7-4F9E-AC3D-97F7439DD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9DC69A-5435-47AA-B545-F2252A87D648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s-ES" altLang="ko-KR" sz="14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D15159B7-EC69-4F69-94CB-907298B867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3455987" cy="565150"/>
          </a:xfrm>
        </p:spPr>
        <p:txBody>
          <a:bodyPr/>
          <a:lstStyle/>
          <a:p>
            <a:pPr algn="l" eaLnBrk="1" hangingPunct="1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수고하셨습니다</a:t>
            </a:r>
            <a:r>
              <a:rPr lang="en-US" altLang="ko-KR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9155" name="文本框 7">
            <a:extLst>
              <a:ext uri="{FF2B5EF4-FFF2-40B4-BE49-F238E27FC236}">
                <a16:creationId xmlns:a16="http://schemas.microsoft.com/office/drawing/2014/main" id="{08A5A772-41B7-4E44-A916-3AB6D9666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49313"/>
            <a:ext cx="74168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54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알고리즘 노래</a:t>
            </a:r>
            <a:endParaRPr lang="zh-CN" altLang="en-US" sz="5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9156" name="직사각형 17">
            <a:extLst>
              <a:ext uri="{FF2B5EF4-FFF2-40B4-BE49-F238E27FC236}">
                <a16:creationId xmlns:a16="http://schemas.microsoft.com/office/drawing/2014/main" id="{CF24CAC3-66FB-4B6F-8499-F42221B7E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063750"/>
            <a:ext cx="8413750" cy="4327525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200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9158" name="슬라이드 번호 개체 틀 1">
            <a:extLst>
              <a:ext uri="{FF2B5EF4-FFF2-40B4-BE49-F238E27FC236}">
                <a16:creationId xmlns:a16="http://schemas.microsoft.com/office/drawing/2014/main" id="{4DDA8158-B34E-479A-948E-1CB8FC41D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1BE14D-0FDB-48A2-AAE1-F04E3F15D4E4}" type="slidenum">
              <a:rPr lang="es-ES" altLang="ko-KR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s-ES" altLang="ko-KR" sz="1400"/>
          </a:p>
        </p:txBody>
      </p:sp>
      <p:pic>
        <p:nvPicPr>
          <p:cNvPr id="3" name="온라인 미디어 2" title="[Cubico AR Kids Coding] Coding Song &quot;Rhythm Rhythm Algorithm~￢ﾙﾪ&quot;">
            <a:hlinkClick r:id="rId3"/>
            <a:extLst>
              <a:ext uri="{FF2B5EF4-FFF2-40B4-BE49-F238E27FC236}">
                <a16:creationId xmlns:a16="http://schemas.microsoft.com/office/drawing/2014/main" id="{4531A365-C3C0-4EB8-9173-48657CC7523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92275" y="2303463"/>
            <a:ext cx="6096000" cy="3429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6354C7C9-A5F6-4725-951D-FE1F121F782E}"/>
              </a:ext>
            </a:extLst>
          </p:cNvPr>
          <p:cNvSpPr/>
          <p:nvPr/>
        </p:nvSpPr>
        <p:spPr>
          <a:xfrm>
            <a:off x="1043608" y="5837019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>
                <a:hlinkClick r:id="rId3"/>
              </a:rPr>
              <a:t>https://www.youtube.com/watch?v=9CkHjPMVRXk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ko-K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ko-K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90528 화_정보_수일중_연구수업_김지우.potx" id="{DC09A63D-B5AF-4A5E-9DA6-D84E3B518ABC}" vid="{04195CED-2DE4-489A-8108-1E8F8FD67714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1271</Words>
  <Application>Microsoft Office PowerPoint</Application>
  <PresentationFormat>화면 슬라이드 쇼(4:3)</PresentationFormat>
  <Paragraphs>395</Paragraphs>
  <Slides>46</Slides>
  <Notes>4</Notes>
  <HiddenSlides>0</HiddenSlides>
  <MMClips>5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46</vt:i4>
      </vt:variant>
    </vt:vector>
  </HeadingPairs>
  <TitlesOfParts>
    <vt:vector size="53" baseType="lpstr">
      <vt:lpstr>나눔고딕 ExtraBold</vt:lpstr>
      <vt:lpstr>Wingdings</vt:lpstr>
      <vt:lpstr>나눔손글씨 펜</vt:lpstr>
      <vt:lpstr>Arial</vt:lpstr>
      <vt:lpstr>맑은 고딕</vt:lpstr>
      <vt:lpstr>나눔고딕</vt:lpstr>
      <vt:lpstr>Diseño predeterminado</vt:lpstr>
      <vt:lpstr>PowerPoint 프레젠테이션</vt:lpstr>
      <vt:lpstr>알고리즘의 이해 및 표현</vt:lpstr>
      <vt:lpstr>수업 전 당부의 말씀(1/2)</vt:lpstr>
      <vt:lpstr>수업 전 당부의 말씀(2/2)</vt:lpstr>
      <vt:lpstr>이번 시간에는?</vt:lpstr>
      <vt:lpstr>PowerPoint 프레젠테이션</vt:lpstr>
      <vt:lpstr>지난 시간에는</vt:lpstr>
      <vt:lpstr>지난 시간에는?</vt:lpstr>
      <vt:lpstr>이번 시간에는?</vt:lpstr>
      <vt:lpstr>생각 열기</vt:lpstr>
      <vt:lpstr>생각 열기</vt:lpstr>
      <vt:lpstr>생각 열기</vt:lpstr>
      <vt:lpstr>생각 열기</vt:lpstr>
      <vt:lpstr>생각 열기</vt:lpstr>
      <vt:lpstr>PowerPoint 프레젠테이션</vt:lpstr>
      <vt:lpstr>생각 열기</vt:lpstr>
      <vt:lpstr>PowerPoint 프레젠테이션</vt:lpstr>
      <vt:lpstr>생각 열기</vt:lpstr>
      <vt:lpstr>생각 열기</vt:lpstr>
      <vt:lpstr>생각 열기</vt:lpstr>
      <vt:lpstr>생각 열기</vt:lpstr>
      <vt:lpstr>생각 열기</vt:lpstr>
      <vt:lpstr>생각 열기</vt:lpstr>
      <vt:lpstr>활동 전에…</vt:lpstr>
      <vt:lpstr>순차적 컵 쌓기</vt:lpstr>
      <vt:lpstr>순차적 컵 쌓기</vt:lpstr>
      <vt:lpstr>순차적 컵 쌓기</vt:lpstr>
      <vt:lpstr>순차적 컵 쌓기</vt:lpstr>
      <vt:lpstr>순차적 컵 쌓기</vt:lpstr>
      <vt:lpstr>순차적 컵 쌓기</vt:lpstr>
      <vt:lpstr>순차적 컵 쌓기</vt:lpstr>
      <vt:lpstr>순차적 컵 쌓기</vt:lpstr>
      <vt:lpstr>순차적 컵 쌓기</vt:lpstr>
      <vt:lpstr>순차적 컵 쌓기</vt:lpstr>
      <vt:lpstr>순차적 컵 쌓기</vt:lpstr>
      <vt:lpstr>순차적 컵 쌓기</vt:lpstr>
      <vt:lpstr>마무리</vt:lpstr>
      <vt:lpstr>마무리</vt:lpstr>
      <vt:lpstr>마무리</vt:lpstr>
      <vt:lpstr>지난 시간에 이어서</vt:lpstr>
      <vt:lpstr>과제</vt:lpstr>
      <vt:lpstr>지난 시간 복습</vt:lpstr>
      <vt:lpstr>지난 시간 복습</vt:lpstr>
      <vt:lpstr>다음 차시 예고</vt:lpstr>
      <vt:lpstr>수고하셨습니다.</vt:lpstr>
      <vt:lpstr>수고하셨습니다.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 </cp:lastModifiedBy>
  <cp:revision>803</cp:revision>
  <dcterms:created xsi:type="dcterms:W3CDTF">2010-05-23T14:28:12Z</dcterms:created>
  <dcterms:modified xsi:type="dcterms:W3CDTF">2019-06-13T04:28:25Z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_SA">
    <vt:lpwstr>C:\Users\zookb\Desktop\20190522 수업 준비 (1)\2570.ppt</vt:lpwstr>
  </property>
</Properties>
</file>